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2"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78" r:id="rId21"/>
    <p:sldId id="279" r:id="rId22"/>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R09OHOrN3FceTz8Os1hrY0oqT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9"/>
  </p:normalViewPr>
  <p:slideViewPr>
    <p:cSldViewPr snapToGrid="0">
      <p:cViewPr varScale="1">
        <p:scale>
          <a:sx n="110" d="100"/>
          <a:sy n="110" d="100"/>
        </p:scale>
        <p:origin x="6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69423"/>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7" y="4459526"/>
            <a:ext cx="5681980" cy="4224813"/>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1"/>
            <a:ext cx="3077739" cy="469423"/>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1"/>
            <a:ext cx="3077739" cy="46942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10247" y="4459526"/>
            <a:ext cx="5682000" cy="422489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highlight>
                  <a:srgbClr val="FFFFFF"/>
                </a:highlight>
                <a:latin typeface="Arial"/>
                <a:ea typeface="Arial"/>
                <a:cs typeface="Arial"/>
                <a:sym typeface="Arial"/>
              </a:rPr>
              <a:t>Welcome</a:t>
            </a:r>
            <a:r>
              <a:rPr lang="en-US" sz="1100" b="0" i="0" u="none" strike="noStrike" cap="none">
                <a:solidFill>
                  <a:schemeClr val="dk1"/>
                </a:solidFill>
                <a:highlight>
                  <a:srgbClr val="FFFFFF"/>
                </a:highlight>
                <a:latin typeface="Arial"/>
                <a:ea typeface="Arial"/>
                <a:cs typeface="Arial"/>
                <a:sym typeface="Arial"/>
              </a:rPr>
              <a:t> to Stoa Speech Judge Orientation.  Our goals today are to introduce ourselves and to better equip you as a Stoa Speech Judge.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1" name="Google Shape;191;p1: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8:notes"/>
          <p:cNvSpPr txBox="1">
            <a:spLocks noGrp="1"/>
          </p:cNvSpPr>
          <p:nvPr>
            <p:ph type="body" idx="1"/>
          </p:nvPr>
        </p:nvSpPr>
        <p:spPr>
          <a:xfrm>
            <a:off x="710247" y="4459526"/>
            <a:ext cx="5682000" cy="4224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21" name="Google Shape;421;p48: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3:notes"/>
          <p:cNvSpPr txBox="1">
            <a:spLocks noGrp="1"/>
          </p:cNvSpPr>
          <p:nvPr>
            <p:ph type="body" idx="1"/>
          </p:nvPr>
        </p:nvSpPr>
        <p:spPr>
          <a:xfrm>
            <a:off x="710247" y="4459526"/>
            <a:ext cx="5681980" cy="4224813"/>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Font typeface="Calibri"/>
              <a:buNone/>
            </a:pPr>
            <a:r>
              <a:rPr lang="en-US" sz="1200" b="0" i="0" u="none" strike="noStrike" cap="none">
                <a:solidFill>
                  <a:schemeClr val="dk1"/>
                </a:solidFill>
                <a:highlight>
                  <a:srgbClr val="FFFFFF"/>
                </a:highlight>
                <a:latin typeface="Calibri"/>
                <a:ea typeface="Calibri"/>
                <a:cs typeface="Calibri"/>
                <a:sym typeface="Calibri"/>
              </a:rPr>
              <a:t> Any questions regarding the events or where to find the event rules?</a:t>
            </a:r>
            <a:endParaRPr sz="1100" b="0">
              <a:highlight>
                <a:srgbClr val="FFFFFF"/>
              </a:highlight>
            </a:endParaRPr>
          </a:p>
          <a:p>
            <a:pPr marL="457200" marR="0" lvl="0" indent="-2286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4" name="Google Shape;444;p13: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4: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49" name="Google Shape;449;p14: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rgbClr val="222222"/>
                </a:solidFill>
                <a:highlight>
                  <a:srgbClr val="FFFFFF"/>
                </a:highlight>
                <a:latin typeface="Arial"/>
                <a:ea typeface="Arial"/>
                <a:cs typeface="Arial"/>
                <a:sym typeface="Arial"/>
              </a:rPr>
              <a:t>Judges will be given two types of ballots.</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rgbClr val="222222"/>
                </a:solidFill>
                <a:highlight>
                  <a:srgbClr val="FFFFFF"/>
                </a:highlight>
                <a:latin typeface="Arial"/>
                <a:ea typeface="Arial"/>
                <a:cs typeface="Arial"/>
                <a:sym typeface="Arial"/>
              </a:rPr>
              <a:t>Please check all names on your Tabulation ballot for possible conflicts.  </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rgbClr val="222222"/>
                </a:solidFill>
                <a:highlight>
                  <a:srgbClr val="FFFFFF"/>
                </a:highlight>
                <a:latin typeface="Arial"/>
                <a:ea typeface="Arial"/>
                <a:cs typeface="Arial"/>
                <a:sym typeface="Arial"/>
              </a:rPr>
              <a:t>At each tournament, you may judge a speech event only once unless otherwise instructed by tournament leadership. You may judge a competitor in multiple events.</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rgbClr val="222222"/>
                </a:solidFill>
                <a:highlight>
                  <a:srgbClr val="FFFFFF"/>
                </a:highlight>
                <a:latin typeface="Arial"/>
                <a:ea typeface="Arial"/>
                <a:cs typeface="Arial"/>
                <a:sym typeface="Arial"/>
              </a:rPr>
              <a:t>Each of the two ballots has a different purpo</a:t>
            </a:r>
            <a:r>
              <a:rPr lang="en-US" sz="1100" b="0" i="0" u="none" strike="noStrike" cap="none" dirty="0">
                <a:solidFill>
                  <a:schemeClr val="dk1"/>
                </a:solidFill>
                <a:highlight>
                  <a:srgbClr val="FFFFFF"/>
                </a:highlight>
                <a:latin typeface="Arial"/>
                <a:ea typeface="Arial"/>
                <a:cs typeface="Arial"/>
                <a:sym typeface="Arial"/>
              </a:rPr>
              <a:t>se.  </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chemeClr val="dk1"/>
                </a:solidFill>
                <a:highlight>
                  <a:srgbClr val="FFFFFF"/>
                </a:highlight>
                <a:latin typeface="Arial"/>
                <a:ea typeface="Arial"/>
                <a:cs typeface="Arial"/>
                <a:sym typeface="Arial"/>
              </a:rPr>
              <a:t>The Student Ballot is to evaluate and to educate each individual. The speaker receives this ballot at the end of the tournament.</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chemeClr val="dk1"/>
                </a:solidFill>
                <a:highlight>
                  <a:srgbClr val="FFFFFF"/>
                </a:highlight>
                <a:latin typeface="Arial"/>
                <a:ea typeface="Arial"/>
                <a:cs typeface="Arial"/>
                <a:sym typeface="Arial"/>
              </a:rPr>
              <a:t>The Tabulation Ballot simply shows how you ranked the speakers in the room from first to last.  The speakers do not see this ballot.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5: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63" name="Google Shape;463;p15: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When filling out the Student Ballot, please use black or blue ink.  </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Copy the speaker name, room number, and tournament round from the Tabulation Ballot. And, of course, fill in your own name as the Judge.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There is a line here to jot down the topic.</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Duration is the length of speec</a:t>
            </a:r>
            <a:r>
              <a:rPr lang="en-US" sz="1100" b="0" i="0" u="none" strike="noStrike" cap="none">
                <a:solidFill>
                  <a:schemeClr val="dk1"/>
                </a:solidFill>
                <a:highlight>
                  <a:srgbClr val="FFFFFF"/>
                </a:highlight>
                <a:latin typeface="Arial"/>
                <a:ea typeface="Arial"/>
                <a:cs typeface="Arial"/>
                <a:sym typeface="Arial"/>
              </a:rPr>
              <a:t>h. This time will be shared from the official timepiece at the end of each presentation.</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chemeClr val="dk1"/>
                </a:solidFill>
                <a:highlight>
                  <a:srgbClr val="FFFFFF"/>
                </a:highlight>
                <a:latin typeface="Arial"/>
                <a:ea typeface="Arial"/>
                <a:cs typeface="Arial"/>
                <a:sym typeface="Arial"/>
              </a:rPr>
              <a:t>Each event will note the maximum time limit, and there are no minimum time limits.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64" name="Google Shape;464;p15: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6: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chemeClr val="dk1"/>
                </a:solidFill>
                <a:highlight>
                  <a:srgbClr val="FFFFFF"/>
                </a:highlight>
                <a:latin typeface="Arial"/>
                <a:ea typeface="Arial"/>
                <a:cs typeface="Arial"/>
                <a:sym typeface="Arial"/>
              </a:rPr>
              <a:t>Once you have seen a presentation, please rate the student’s performance on each ballot based on each criterion in the "Evaluate scale" column.</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This is a basic scale indicating how the competitor measured up to your expectations. The numbers are not used by the tournament to determine points or rank.</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Please note any penalties in this section and see staff at Ballot Return for help with penalties.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75" name="Google Shape;475;p16: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7: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7: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152400" lvl="0" indent="0" algn="l" rtl="0">
              <a:lnSpc>
                <a:spcPct val="100000"/>
              </a:lnSpc>
              <a:spcBef>
                <a:spcPts val="0"/>
              </a:spcBef>
              <a:spcAft>
                <a:spcPts val="0"/>
              </a:spcAft>
              <a:buSzPts val="1200"/>
              <a:buNone/>
            </a:pPr>
            <a:r>
              <a:rPr lang="en-US" sz="1200" b="0" i="0" u="none" strike="noStrike" cap="none">
                <a:solidFill>
                  <a:schemeClr val="dk1"/>
                </a:solidFill>
                <a:highlight>
                  <a:srgbClr val="FFFFFF"/>
                </a:highlight>
                <a:latin typeface="Calibri"/>
                <a:ea typeface="Calibri"/>
                <a:cs typeface="Calibri"/>
                <a:sym typeface="Calibri"/>
              </a:rPr>
              <a:t>Use the "Comments section" </a:t>
            </a:r>
            <a:endParaRPr/>
          </a:p>
          <a:p>
            <a:pPr marL="457200" lvl="0" indent="-304800" algn="l" rtl="0">
              <a:lnSpc>
                <a:spcPct val="100000"/>
              </a:lnSpc>
              <a:spcBef>
                <a:spcPts val="0"/>
              </a:spcBef>
              <a:spcAft>
                <a:spcPts val="0"/>
              </a:spcAft>
              <a:buSzPts val="1200"/>
              <a:buChar char="●"/>
            </a:pPr>
            <a:r>
              <a:rPr lang="en-US" sz="1200" b="0" i="0" u="none" strike="noStrike" cap="none">
                <a:solidFill>
                  <a:schemeClr val="dk1"/>
                </a:solidFill>
                <a:highlight>
                  <a:srgbClr val="FFFFFF"/>
                </a:highlight>
                <a:latin typeface="Calibri"/>
                <a:ea typeface="Calibri"/>
                <a:cs typeface="Calibri"/>
                <a:sym typeface="Calibri"/>
              </a:rPr>
              <a:t>to report what you saw in each presentation. </a:t>
            </a:r>
            <a:endParaRPr/>
          </a:p>
          <a:p>
            <a:pPr marL="457200" lvl="0" indent="-304800" algn="l" rtl="0">
              <a:lnSpc>
                <a:spcPct val="100000"/>
              </a:lnSpc>
              <a:spcBef>
                <a:spcPts val="0"/>
              </a:spcBef>
              <a:spcAft>
                <a:spcPts val="0"/>
              </a:spcAft>
              <a:buSzPts val="1200"/>
              <a:buChar char="●"/>
            </a:pPr>
            <a:r>
              <a:rPr lang="en-US" sz="1200" b="0" i="0" u="none" strike="noStrike" cap="none">
                <a:solidFill>
                  <a:schemeClr val="dk1"/>
                </a:solidFill>
                <a:highlight>
                  <a:srgbClr val="FFFFFF"/>
                </a:highlight>
                <a:latin typeface="Calibri"/>
                <a:ea typeface="Calibri"/>
                <a:cs typeface="Calibri"/>
                <a:sym typeface="Calibri"/>
              </a:rPr>
              <a:t>This is where you can educate the student on </a:t>
            </a:r>
            <a:endParaRPr/>
          </a:p>
          <a:p>
            <a:pPr marL="914400" lvl="1" indent="-304800" algn="l" rtl="0">
              <a:lnSpc>
                <a:spcPct val="100000"/>
              </a:lnSpc>
              <a:spcBef>
                <a:spcPts val="0"/>
              </a:spcBef>
              <a:spcAft>
                <a:spcPts val="0"/>
              </a:spcAft>
              <a:buSzPts val="1200"/>
              <a:buChar char="○"/>
            </a:pPr>
            <a:r>
              <a:rPr lang="en-US" sz="1200" b="0" i="0" u="none" strike="noStrike" cap="none">
                <a:solidFill>
                  <a:schemeClr val="dk1"/>
                </a:solidFill>
                <a:highlight>
                  <a:srgbClr val="FFFFFF"/>
                </a:highlight>
                <a:latin typeface="Calibri"/>
                <a:ea typeface="Calibri"/>
                <a:cs typeface="Calibri"/>
                <a:sym typeface="Calibri"/>
              </a:rPr>
              <a:t>what worked and </a:t>
            </a:r>
            <a:endParaRPr/>
          </a:p>
          <a:p>
            <a:pPr marL="914400" lvl="1" indent="-304800" algn="l" rtl="0">
              <a:lnSpc>
                <a:spcPct val="100000"/>
              </a:lnSpc>
              <a:spcBef>
                <a:spcPts val="0"/>
              </a:spcBef>
              <a:spcAft>
                <a:spcPts val="0"/>
              </a:spcAft>
              <a:buSzPts val="1200"/>
              <a:buChar char="○"/>
            </a:pPr>
            <a:r>
              <a:rPr lang="en-US" sz="1200" b="0" i="0" u="none" strike="noStrike" cap="none">
                <a:solidFill>
                  <a:schemeClr val="dk1"/>
                </a:solidFill>
                <a:highlight>
                  <a:srgbClr val="FFFFFF"/>
                </a:highlight>
                <a:latin typeface="Calibri"/>
                <a:ea typeface="Calibri"/>
                <a:cs typeface="Calibri"/>
                <a:sym typeface="Calibri"/>
              </a:rPr>
              <a:t>what didn’t work well for you.</a:t>
            </a:r>
            <a:endParaRPr/>
          </a:p>
          <a:p>
            <a:pPr marL="457200" lvl="0" indent="-304800" algn="l" rtl="0">
              <a:lnSpc>
                <a:spcPct val="100000"/>
              </a:lnSpc>
              <a:spcBef>
                <a:spcPts val="0"/>
              </a:spcBef>
              <a:spcAft>
                <a:spcPts val="0"/>
              </a:spcAft>
              <a:buSzPts val="1200"/>
              <a:buChar char="●"/>
            </a:pPr>
            <a:r>
              <a:rPr lang="en-US" sz="1200" b="0" i="0" u="none" strike="noStrike" cap="none">
                <a:solidFill>
                  <a:schemeClr val="dk1"/>
                </a:solidFill>
                <a:highlight>
                  <a:srgbClr val="FFFFFF"/>
                </a:highlight>
                <a:latin typeface="Calibri"/>
                <a:ea typeface="Calibri"/>
                <a:cs typeface="Calibri"/>
                <a:sym typeface="Calibri"/>
              </a:rPr>
              <a:t>To give time for notes, judges may set 2 minutes between speakers for platforms and interpretive events. Limited preparation events must use next students prep time for comments. In Extemporaneous Speaking, the competitors have assigned speaking times and a pre-established order from which they may not deviate. Judges may use any available time between speakers to fill out ballots. Jot down initial feedback. You have plenty of time in the judge’s room later to finish your ballot comments and evaluation.</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mbria"/>
              <a:ea typeface="Cambria"/>
              <a:cs typeface="Cambria"/>
              <a:sym typeface="Cambria"/>
            </a:endParaRPr>
          </a:p>
        </p:txBody>
      </p:sp>
      <p:sp>
        <p:nvSpPr>
          <p:cNvPr id="490" name="Google Shape;490;p17: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8: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Times New Roman"/>
                <a:ea typeface="Times New Roman"/>
                <a:cs typeface="Times New Roman"/>
                <a:sym typeface="Times New Roman"/>
              </a:rPr>
              <a:t>The ranking can often be a challenge for judges. It can be so hard to decide first place when everyone seems so good!</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chemeClr val="dk1"/>
                </a:solidFill>
                <a:highlight>
                  <a:srgbClr val="FFFFFF"/>
                </a:highlight>
                <a:latin typeface="Times New Roman"/>
                <a:ea typeface="Times New Roman"/>
                <a:cs typeface="Times New Roman"/>
                <a:sym typeface="Times New Roman"/>
              </a:rPr>
              <a:t>To make this job relatively easy, we suggest stacking ballots to order speakers.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chemeClr val="dk1"/>
                </a:solidFill>
                <a:highlight>
                  <a:srgbClr val="FFFFFF"/>
                </a:highlight>
                <a:latin typeface="Times New Roman"/>
                <a:ea typeface="Times New Roman"/>
                <a:cs typeface="Times New Roman"/>
                <a:sym typeface="Times New Roman"/>
              </a:rPr>
              <a:t>Please stack assuming there are no penalties, even if there are penalties.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chemeClr val="dk1"/>
                </a:solidFill>
                <a:highlight>
                  <a:srgbClr val="FFFFFF"/>
                </a:highlight>
                <a:latin typeface="Times New Roman"/>
                <a:ea typeface="Times New Roman"/>
                <a:cs typeface="Times New Roman"/>
                <a:sym typeface="Times New Roman"/>
              </a:rPr>
              <a:t>Here is how it is done: Mark Twain is going to come into your room, and he gives a stellar presentation! He's got to be first! Actually, he really is, since he is the only competitor you have seen. So Mark's ballot gets placed first in your stack.</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chemeClr val="dk1"/>
                </a:solidFill>
                <a:highlight>
                  <a:srgbClr val="FFFFFF"/>
                </a:highlight>
                <a:latin typeface="Times New Roman"/>
                <a:ea typeface="Times New Roman"/>
                <a:cs typeface="Times New Roman"/>
                <a:sym typeface="Times New Roman"/>
              </a:rPr>
              <a:t>The second speaker is Ben Franklin. Wow, he's excellent, too! But he's not quite as exceptional as Mark, so he slides into second place.  I'm sure you see where this is going.</a:t>
            </a:r>
            <a:endParaRPr sz="1200" b="0" i="0" u="none" strike="noStrike" cap="none">
              <a:solidFill>
                <a:schemeClr val="dk1"/>
              </a:solidFill>
              <a:latin typeface="Calibri"/>
              <a:ea typeface="Calibri"/>
              <a:cs typeface="Calibri"/>
              <a:sym typeface="Calibri"/>
            </a:endParaRPr>
          </a:p>
          <a:p>
            <a:pPr marL="495300" marR="0" lvl="0" indent="-6985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chemeClr val="dk1"/>
                </a:solidFill>
                <a:highlight>
                  <a:srgbClr val="FFFFFF"/>
                </a:highlight>
                <a:latin typeface="Times New Roman"/>
                <a:ea typeface="Times New Roman"/>
                <a:cs typeface="Times New Roman"/>
                <a:sym typeface="Times New Roman"/>
              </a:rPr>
              <a:t>Third, Marie Curie comes into the room. She's also not quite as compelling as Mark, but she did communicate a little better than Ben, so she slides into second place, moving Ben down to third position.</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Times New Roman"/>
                <a:ea typeface="Times New Roman"/>
                <a:cs typeface="Times New Roman"/>
                <a:sym typeface="Times New Roman"/>
              </a:rPr>
              <a:t> This method is helpful in establishing your speaker rankings. Just be sure not to drop your papers!!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502" name="Google Shape;502;p18: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9: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17" name="Google Shape;517;p19: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495300" lvl="0" indent="-69850" algn="l" rtl="0">
              <a:lnSpc>
                <a:spcPct val="150000"/>
              </a:lnSpc>
              <a:spcBef>
                <a:spcPts val="0"/>
              </a:spcBef>
              <a:spcAft>
                <a:spcPts val="0"/>
              </a:spcAft>
              <a:buClr>
                <a:schemeClr val="dk1"/>
              </a:buClr>
              <a:buSzPts val="1100"/>
              <a:buFont typeface="Arial"/>
              <a:buNone/>
            </a:pPr>
            <a:r>
              <a:rPr lang="en-US">
                <a:highlight>
                  <a:schemeClr val="lt1"/>
                </a:highlight>
                <a:latin typeface="Times New Roman"/>
                <a:ea typeface="Times New Roman"/>
                <a:cs typeface="Times New Roman"/>
                <a:sym typeface="Times New Roman"/>
              </a:rPr>
              <a:t>Review all of the criteria, making sure you are satisfied with how you have stacked </a:t>
            </a:r>
            <a:r>
              <a:rPr lang="en-US">
                <a:solidFill>
                  <a:srgbClr val="222222"/>
                </a:solidFill>
                <a:highlight>
                  <a:schemeClr val="lt1"/>
                </a:highlight>
                <a:latin typeface="Times New Roman"/>
                <a:ea typeface="Times New Roman"/>
                <a:cs typeface="Times New Roman"/>
                <a:sym typeface="Times New Roman"/>
              </a:rPr>
              <a:t>your ballots. Now you are ready to complete your Tabulation Ballot. </a:t>
            </a:r>
            <a:endParaRPr>
              <a:solidFill>
                <a:srgbClr val="222222"/>
              </a:solidFill>
              <a:highlight>
                <a:schemeClr val="lt1"/>
              </a:highlight>
              <a:latin typeface="Times New Roman"/>
              <a:ea typeface="Times New Roman"/>
              <a:cs typeface="Times New Roman"/>
              <a:sym typeface="Times New Roman"/>
            </a:endParaRPr>
          </a:p>
          <a:p>
            <a:pPr marL="495300" lvl="0" indent="-69850" algn="l" rtl="0">
              <a:lnSpc>
                <a:spcPct val="150000"/>
              </a:lnSpc>
              <a:spcBef>
                <a:spcPts val="0"/>
              </a:spcBef>
              <a:spcAft>
                <a:spcPts val="0"/>
              </a:spcAft>
              <a:buClr>
                <a:schemeClr val="dk1"/>
              </a:buClr>
              <a:buSzPts val="1100"/>
              <a:buFont typeface="Arial"/>
              <a:buNone/>
            </a:pPr>
            <a:r>
              <a:rPr lang="en-US">
                <a:solidFill>
                  <a:srgbClr val="222222"/>
                </a:solidFill>
                <a:latin typeface="Arial"/>
                <a:ea typeface="Arial"/>
                <a:cs typeface="Arial"/>
                <a:sym typeface="Arial"/>
              </a:rPr>
              <a:t>Ø  </a:t>
            </a:r>
            <a:r>
              <a:rPr lang="en-US">
                <a:solidFill>
                  <a:srgbClr val="222222"/>
                </a:solidFill>
                <a:highlight>
                  <a:schemeClr val="lt1"/>
                </a:highlight>
                <a:latin typeface="Times New Roman"/>
                <a:ea typeface="Times New Roman"/>
                <a:cs typeface="Times New Roman"/>
                <a:sym typeface="Times New Roman"/>
              </a:rPr>
              <a:t>Remember, there can be no ties.</a:t>
            </a:r>
            <a:endParaRPr>
              <a:solidFill>
                <a:srgbClr val="222222"/>
              </a:solidFill>
              <a:highlight>
                <a:schemeClr val="lt1"/>
              </a:highlight>
              <a:latin typeface="Times New Roman"/>
              <a:ea typeface="Times New Roman"/>
              <a:cs typeface="Times New Roman"/>
              <a:sym typeface="Times New Roman"/>
            </a:endParaRPr>
          </a:p>
          <a:p>
            <a:pPr marL="495300" marR="0" lvl="0" indent="-69850" algn="l" rtl="0">
              <a:lnSpc>
                <a:spcPct val="15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495300" marR="0" lvl="0" indent="-6985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highlight>
                  <a:srgbClr val="FFFFFF"/>
                </a:highlight>
                <a:latin typeface="Times New Roman"/>
                <a:ea typeface="Times New Roman"/>
                <a:cs typeface="Times New Roman"/>
                <a:sym typeface="Times New Roman"/>
              </a:rPr>
              <a: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518" name="Google Shape;518;p19: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1: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1:notes"/>
          <p:cNvSpPr txBox="1">
            <a:spLocks noGrp="1"/>
          </p:cNvSpPr>
          <p:nvPr>
            <p:ph type="body" idx="1"/>
          </p:nvPr>
        </p:nvSpPr>
        <p:spPr>
          <a:xfrm>
            <a:off x="710247" y="4459526"/>
            <a:ext cx="5681980" cy="4224813"/>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highlight>
                  <a:srgbClr val="FFFFFF"/>
                </a:highlight>
                <a:latin typeface="Times New Roman"/>
                <a:ea typeface="Times New Roman"/>
                <a:cs typeface="Times New Roman"/>
                <a:sym typeface="Times New Roman"/>
              </a:rPr>
              <a:t>Now that you have completed the ranking of the room, it is time to further educate the individual speakers.  </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sz="1200" b="0" i="0" u="none" strike="noStrike" cap="none">
                <a:solidFill>
                  <a:srgbClr val="222222"/>
                </a:solidFill>
                <a:highlight>
                  <a:srgbClr val="FFFFFF"/>
                </a:highlight>
                <a:latin typeface="Times New Roman"/>
                <a:ea typeface="Times New Roman"/>
                <a:cs typeface="Times New Roman"/>
                <a:sym typeface="Times New Roman"/>
              </a:rPr>
              <a:t>Complete any comments on your student ballots. Just share your observations.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sz="1200" b="0" i="0" u="none" strike="noStrike" cap="none">
                <a:solidFill>
                  <a:srgbClr val="222222"/>
                </a:solidFill>
                <a:highlight>
                  <a:srgbClr val="FFFFFF"/>
                </a:highlight>
                <a:latin typeface="Times New Roman"/>
                <a:ea typeface="Times New Roman"/>
                <a:cs typeface="Times New Roman"/>
                <a:sym typeface="Times New Roman"/>
              </a:rPr>
              <a:t>Tell them at least one thing they did well</a:t>
            </a:r>
            <a:r>
              <a:rPr lang="en-US" sz="1200" b="0" i="0" u="none" strike="noStrike" cap="none">
                <a:solidFill>
                  <a:schemeClr val="dk1"/>
                </a:solidFill>
                <a:highlight>
                  <a:srgbClr val="FFFFFF"/>
                </a:highlight>
                <a:latin typeface="Calibri"/>
                <a:ea typeface="Calibri"/>
                <a:cs typeface="Calibri"/>
                <a:sym typeface="Calibri"/>
              </a:rPr>
              <a:t> </a:t>
            </a:r>
            <a:r>
              <a:rPr lang="en-US" sz="1200" b="0" i="0" u="none" strike="noStrike" cap="none">
                <a:solidFill>
                  <a:srgbClr val="222222"/>
                </a:solidFill>
                <a:highlight>
                  <a:srgbClr val="FFFFFF"/>
                </a:highlight>
                <a:latin typeface="Times New Roman"/>
                <a:ea typeface="Times New Roman"/>
                <a:cs typeface="Times New Roman"/>
                <a:sym typeface="Times New Roman"/>
              </a:rPr>
              <a:t>and one thing needing improvement.</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highlight>
                  <a:srgbClr val="FFFFFF"/>
                </a:highlight>
                <a:latin typeface="Times New Roman"/>
                <a:ea typeface="Times New Roman"/>
                <a:cs typeface="Times New Roman"/>
                <a:sym typeface="Times New Roman"/>
              </a:rPr>
              <a:t>Please don't underestimate the impact this will have on each competitor. They really do crave constructive criticism to improve their skills.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sz="1200" b="0" i="0" u="none" strike="noStrike" cap="none">
                <a:solidFill>
                  <a:srgbClr val="222222"/>
                </a:solidFill>
                <a:highlight>
                  <a:srgbClr val="FFFFFF"/>
                </a:highlight>
                <a:latin typeface="Times New Roman"/>
                <a:ea typeface="Times New Roman"/>
                <a:cs typeface="Times New Roman"/>
                <a:sym typeface="Times New Roman"/>
              </a:rPr>
              <a:t>At the bottom of the Student Ballot, circle the individual rank for each student.</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rgbClr val="222222"/>
                </a:solidFill>
                <a:highlight>
                  <a:srgbClr val="FFFFFF"/>
                </a:highlight>
                <a:latin typeface="Arial"/>
                <a:ea typeface="Arial"/>
                <a:cs typeface="Arial"/>
                <a:sym typeface="Arial"/>
              </a:rPr>
              <a:t>Ø </a:t>
            </a:r>
            <a:r>
              <a:rPr lang="en-US">
                <a:solidFill>
                  <a:srgbClr val="222222"/>
                </a:solidFill>
                <a:highlight>
                  <a:srgbClr val="FFFFFF"/>
                </a:highlight>
                <a:latin typeface="Times New Roman"/>
                <a:ea typeface="Times New Roman"/>
                <a:cs typeface="Times New Roman"/>
                <a:sym typeface="Times New Roman"/>
              </a:rPr>
              <a:t>W</a:t>
            </a:r>
            <a:r>
              <a:rPr lang="en-US" sz="1200" b="0" i="0" u="none" strike="noStrike" cap="none">
                <a:solidFill>
                  <a:srgbClr val="222222"/>
                </a:solidFill>
                <a:highlight>
                  <a:srgbClr val="FFFFFF"/>
                </a:highlight>
                <a:latin typeface="Times New Roman"/>
                <a:ea typeface="Times New Roman"/>
                <a:cs typeface="Times New Roman"/>
                <a:sym typeface="Times New Roman"/>
              </a:rPr>
              <a:t>hile the Tabulation Ballot must have unique numbers for first through eighth place, each Student  Ballot will be marked first through fourth, and for students ranking fifth through last place, you will circle the complete phrase, "5th and Below".</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Ø  </a:t>
            </a:r>
            <a:r>
              <a:rPr lang="en-US" sz="1200" b="0" i="0" u="none" strike="noStrike" cap="none">
                <a:solidFill>
                  <a:srgbClr val="222222"/>
                </a:solidFill>
                <a:highlight>
                  <a:srgbClr val="FFFFFF"/>
                </a:highlight>
                <a:latin typeface="Times New Roman"/>
                <a:ea typeface="Times New Roman"/>
                <a:cs typeface="Times New Roman"/>
                <a:sym typeface="Times New Roman"/>
              </a:rPr>
              <a:t>Finally, give the students a reason for their ranking compared to others in the round. The students are looking for what they could do to move up a rank in your evaluation.  Your comments truly are valuable to them.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64" name="Google Shape;664;p21:notes"/>
          <p:cNvSpPr txBox="1">
            <a:spLocks noGrp="1"/>
          </p:cNvSpPr>
          <p:nvPr>
            <p:ph type="sldNum" idx="12"/>
          </p:nvPr>
        </p:nvSpPr>
        <p:spPr>
          <a:xfrm>
            <a:off x="4023092" y="8917421"/>
            <a:ext cx="3077739" cy="46942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2: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22:notes"/>
          <p:cNvSpPr txBox="1">
            <a:spLocks noGrp="1"/>
          </p:cNvSpPr>
          <p:nvPr>
            <p:ph type="body" idx="1"/>
          </p:nvPr>
        </p:nvSpPr>
        <p:spPr>
          <a:xfrm>
            <a:off x="710247" y="4459526"/>
            <a:ext cx="5682000" cy="422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a:t>After you have heard all the speakers,</a:t>
            </a:r>
            <a:endParaRPr/>
          </a:p>
          <a:p>
            <a:pPr marL="0" lvl="0" indent="0" algn="l" rtl="0">
              <a:lnSpc>
                <a:spcPct val="115000"/>
              </a:lnSpc>
              <a:spcBef>
                <a:spcPts val="140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a:t>Please return immediately to the Judge Hospitality area to complete your ballots.  </a:t>
            </a:r>
            <a:endParaRPr/>
          </a:p>
          <a:p>
            <a:pPr marL="0" lvl="0" indent="0" algn="l" rtl="0">
              <a:lnSpc>
                <a:spcPct val="115000"/>
              </a:lnSpc>
              <a:spcBef>
                <a:spcPts val="140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a:t>If you have questions, see one of the judge orientation staff who will be located close to the Ballot Return area.  </a:t>
            </a:r>
            <a:endParaRPr/>
          </a:p>
          <a:p>
            <a:pPr marL="0" lvl="0" indent="0" algn="l" rtl="0">
              <a:lnSpc>
                <a:spcPct val="115000"/>
              </a:lnSpc>
              <a:spcBef>
                <a:spcPts val="1400"/>
              </a:spcBef>
              <a:spcAft>
                <a:spcPts val="0"/>
              </a:spcAft>
              <a:buClr>
                <a:schemeClr val="dk1"/>
              </a:buClr>
              <a:buSzPts val="1100"/>
              <a:buFont typeface="Arial"/>
              <a:buNone/>
            </a:pPr>
            <a:r>
              <a:rPr lang="en-US" sz="1200" b="0" i="0" u="none" strike="noStrike" cap="none">
                <a:solidFill>
                  <a:srgbClr val="222222"/>
                </a:solidFill>
                <a:latin typeface="Arial"/>
                <a:ea typeface="Arial"/>
                <a:cs typeface="Arial"/>
                <a:sym typeface="Arial"/>
              </a:rPr>
              <a:t>Ø  </a:t>
            </a:r>
            <a:r>
              <a:rPr lang="en-US"/>
              <a:t>Once your ballots are complete, check in with Ballot Return staff and wait as they review them.  </a:t>
            </a:r>
            <a:endParaRPr/>
          </a:p>
          <a:p>
            <a:pPr marL="0" lvl="0" indent="0" algn="l" rtl="0">
              <a:lnSpc>
                <a:spcPct val="100000"/>
              </a:lnSpc>
              <a:spcBef>
                <a:spcPts val="0"/>
              </a:spcBef>
              <a:spcAft>
                <a:spcPts val="0"/>
              </a:spcAft>
              <a:buSzPts val="1200"/>
              <a:buNone/>
            </a:pPr>
            <a:endParaRPr/>
          </a:p>
        </p:txBody>
      </p:sp>
      <p:sp>
        <p:nvSpPr>
          <p:cNvPr id="677" name="Google Shape;677;p22: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lvl="0" indent="0" algn="l" rtl="0">
              <a:lnSpc>
                <a:spcPct val="100000"/>
              </a:lnSpc>
              <a:spcBef>
                <a:spcPts val="0"/>
              </a:spcBef>
              <a:spcAft>
                <a:spcPts val="0"/>
              </a:spcAft>
              <a:buClr>
                <a:schemeClr val="dk1"/>
              </a:buClr>
              <a:buSzPts val="325"/>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10247" y="4459526"/>
            <a:ext cx="5681980" cy="42248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97" name="Google Shape;197;p2: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3:notes"/>
          <p:cNvSpPr txBox="1">
            <a:spLocks noGrp="1"/>
          </p:cNvSpPr>
          <p:nvPr>
            <p:ph type="body" idx="1"/>
          </p:nvPr>
        </p:nvSpPr>
        <p:spPr>
          <a:xfrm>
            <a:off x="710247" y="4459526"/>
            <a:ext cx="5682000" cy="4224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400"/>
              </a:spcBef>
              <a:spcAft>
                <a:spcPts val="0"/>
              </a:spcAft>
              <a:buSzPts val="1200"/>
              <a:buNone/>
            </a:pPr>
            <a:r>
              <a:rPr lang="en-US">
                <a:latin typeface="Times New Roman"/>
                <a:ea typeface="Times New Roman"/>
                <a:cs typeface="Times New Roman"/>
                <a:sym typeface="Times New Roman"/>
              </a:rPr>
              <a:t>Here are a few final reminders to help you feel prepared:</a:t>
            </a:r>
            <a:endParaRPr>
              <a:solidFill>
                <a:srgbClr val="000000"/>
              </a:solidFill>
              <a:latin typeface="Times New Roman"/>
              <a:ea typeface="Times New Roman"/>
              <a:cs typeface="Times New Roman"/>
              <a:sym typeface="Times New Roman"/>
            </a:endParaRPr>
          </a:p>
          <a:p>
            <a:pPr marL="457200" lvl="0" indent="-304800" algn="l" rtl="0">
              <a:lnSpc>
                <a:spcPct val="115000"/>
              </a:lnSpc>
              <a:spcBef>
                <a:spcPts val="140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 Read the rules on the back of your tabulation ballot before you begin judging.</a:t>
            </a:r>
            <a:endParaRPr>
              <a:solidFill>
                <a:srgbClr val="000000"/>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The numbers 1-5 are never added up or used by the tournament staff. They are for your evaluation purposes only. </a:t>
            </a:r>
            <a:endParaRPr>
              <a:solidFill>
                <a:srgbClr val="000000"/>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The Head Judge will manage the timepiece in your room. All judges record the official time. A penalty must be applied if the competitor goes 15 seconds or more overtime.</a:t>
            </a:r>
            <a:endParaRPr/>
          </a:p>
          <a:p>
            <a:pPr marL="457200" lvl="0" indent="-304800" algn="l" rtl="0">
              <a:lnSpc>
                <a:spcPct val="115000"/>
              </a:lnSpc>
              <a:spcBef>
                <a:spcPts val="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All required penalties should be confirmed with the other judges before leaving the room.</a:t>
            </a:r>
            <a:endParaRPr>
              <a:solidFill>
                <a:srgbClr val="000000"/>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Please do not confer with the other judges or ask questions of anyone besides the assigned staff. Orientation staff will be available to assist you and answer any questions when you return to the judge hospitality area. </a:t>
            </a:r>
            <a:endParaRPr strike="sngStrike">
              <a:solidFill>
                <a:srgbClr val="000000"/>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00000"/>
              </a:buClr>
              <a:buSzPts val="1200"/>
              <a:buFont typeface="Times New Roman"/>
              <a:buChar char="➢"/>
            </a:pPr>
            <a:r>
              <a:rPr lang="en-US">
                <a:solidFill>
                  <a:srgbClr val="000000"/>
                </a:solidFill>
                <a:latin typeface="Times New Roman"/>
                <a:ea typeface="Times New Roman"/>
                <a:cs typeface="Times New Roman"/>
                <a:sym typeface="Times New Roman"/>
              </a:rPr>
              <a:t>Have fun and know that you are serving in a vital education role for each student!  Thank you for serving!</a:t>
            </a:r>
            <a:endParaRPr>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200"/>
              <a:buNone/>
            </a:pPr>
            <a:endParaRPr>
              <a:solidFill>
                <a:srgbClr val="000000"/>
              </a:solidFill>
              <a:latin typeface="Times New Roman"/>
              <a:ea typeface="Times New Roman"/>
              <a:cs typeface="Times New Roman"/>
              <a:sym typeface="Times New Roman"/>
            </a:endParaRPr>
          </a:p>
        </p:txBody>
      </p:sp>
      <p:sp>
        <p:nvSpPr>
          <p:cNvPr id="684" name="Google Shape;684;p23: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lvl="0" indent="0" algn="l" rtl="0">
              <a:lnSpc>
                <a:spcPct val="100000"/>
              </a:lnSpc>
              <a:spcBef>
                <a:spcPts val="0"/>
              </a:spcBef>
              <a:spcAft>
                <a:spcPts val="0"/>
              </a:spcAft>
              <a:buClr>
                <a:schemeClr val="dk1"/>
              </a:buClr>
              <a:buSzPts val="325"/>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4: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4:notes"/>
          <p:cNvSpPr txBox="1">
            <a:spLocks noGrp="1"/>
          </p:cNvSpPr>
          <p:nvPr>
            <p:ph type="body" idx="1"/>
          </p:nvPr>
        </p:nvSpPr>
        <p:spPr>
          <a:xfrm>
            <a:off x="710247" y="4459526"/>
            <a:ext cx="5681980" cy="4224813"/>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Thank you for reading the LFA Statement of Faith before considering an Apologetics ballot. Remember, if you agree with these statements please feel free to request an Apologetics ballot.  If not, consider judging one of our other speech events.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691" name="Google Shape;691;p24:notes"/>
          <p:cNvSpPr txBox="1">
            <a:spLocks noGrp="1"/>
          </p:cNvSpPr>
          <p:nvPr>
            <p:ph type="sldNum" idx="12"/>
          </p:nvPr>
        </p:nvSpPr>
        <p:spPr>
          <a:xfrm>
            <a:off x="4023092" y="8917421"/>
            <a:ext cx="3077739" cy="46942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3" name="Google Shape;203;p3:notes"/>
          <p:cNvSpPr txBox="1">
            <a:spLocks noGrp="1"/>
          </p:cNvSpPr>
          <p:nvPr>
            <p:ph type="body" idx="1"/>
          </p:nvPr>
        </p:nvSpPr>
        <p:spPr>
          <a:xfrm>
            <a:off x="710247" y="4459526"/>
            <a:ext cx="5682000" cy="4224899"/>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highlight>
                  <a:srgbClr val="FFFFFF"/>
                </a:highlight>
                <a:latin typeface="Arial"/>
                <a:ea typeface="Arial"/>
                <a:cs typeface="Arial"/>
                <a:sym typeface="Arial"/>
              </a:rPr>
              <a:t>The greatest objection we hear from our judges is that they feel unqualified.  Our response: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1" i="0" u="none" strike="noStrike" cap="none">
                <a:solidFill>
                  <a:schemeClr val="dk1"/>
                </a:solidFill>
                <a:highlight>
                  <a:srgbClr val="FFFFFF"/>
                </a:highlight>
                <a:latin typeface="Arial"/>
                <a:ea typeface="Arial"/>
                <a:cs typeface="Arial"/>
                <a:sym typeface="Arial"/>
              </a:rPr>
              <a:t>You can do this!  </a:t>
            </a:r>
            <a:r>
              <a:rPr lang="en-US" sz="1100" b="0" i="0" u="none" strike="noStrike" cap="none">
                <a:solidFill>
                  <a:schemeClr val="dk1"/>
                </a:solidFill>
                <a:highlight>
                  <a:srgbClr val="FFFFFF"/>
                </a:highlight>
                <a:latin typeface="Arial"/>
                <a:ea typeface="Arial"/>
                <a:cs typeface="Arial"/>
                <a:sym typeface="Arial"/>
              </a:rPr>
              <a:t>This training, along with our ballots, is designed to give you the tools you need to be better prepared to judge.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chemeClr val="dk1"/>
                </a:solidFill>
                <a:highlight>
                  <a:srgbClr val="FFFFFF"/>
                </a:highlight>
                <a:latin typeface="Arial"/>
                <a:ea typeface="Arial"/>
                <a:cs typeface="Arial"/>
                <a:sym typeface="Arial"/>
              </a:rPr>
              <a:t>Please be responsive! As the audience for each of these competitors you are a source of encouragement.  You do not need to be expressionless. Feel free to nod, smile, and laugh. The more you respond, the better they will perform!</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chemeClr val="dk1"/>
                </a:solidFill>
                <a:highlight>
                  <a:srgbClr val="FFFFFF"/>
                </a:highlight>
                <a:latin typeface="Arial"/>
                <a:ea typeface="Arial"/>
                <a:cs typeface="Arial"/>
                <a:sym typeface="Arial"/>
              </a:rPr>
              <a:t>We do ask our judges to set aside any personal bias and expertise. While you may be an expert in a given field, please don’t judge a competitor's speech on your knowledge but on the research they present.</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While we encourage you to be friendly and greet each competitor, there should be no discussion with speakers about their presentations.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Multiple judges are likely to be in each room; however judges should not consult with one another. We want the opinion of each individual, not a collaborative decision.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Cambria"/>
              <a:ea typeface="Cambria"/>
              <a:cs typeface="Cambria"/>
              <a:sym typeface="Cambria"/>
            </a:endParaRPr>
          </a:p>
        </p:txBody>
      </p:sp>
      <p:sp>
        <p:nvSpPr>
          <p:cNvPr id="204" name="Google Shape;204;p3: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0" name="Google Shape;210;p4:notes"/>
          <p:cNvSpPr txBox="1">
            <a:spLocks noGrp="1"/>
          </p:cNvSpPr>
          <p:nvPr>
            <p:ph type="body" idx="1"/>
          </p:nvPr>
        </p:nvSpPr>
        <p:spPr>
          <a:xfrm>
            <a:off x="710247" y="4459526"/>
            <a:ext cx="5682000" cy="4224899"/>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chemeClr val="dk1"/>
                </a:solidFill>
                <a:highlight>
                  <a:srgbClr val="FFFFFF"/>
                </a:highlight>
                <a:latin typeface="Arial"/>
                <a:ea typeface="Arial"/>
                <a:cs typeface="Arial"/>
                <a:sym typeface="Arial"/>
              </a:rPr>
              <a:t>Please, sit at the assigned judge table and remember to turn off your cell phone. If you require anything, tournament staff will assist with mis</a:t>
            </a:r>
            <a:r>
              <a:rPr lang="en-US" sz="1100" b="0" i="0" u="none" strike="noStrike" cap="none">
                <a:solidFill>
                  <a:srgbClr val="222222"/>
                </a:solidFill>
                <a:highlight>
                  <a:srgbClr val="FFFFFF"/>
                </a:highlight>
                <a:latin typeface="Arial"/>
                <a:ea typeface="Arial"/>
                <a:cs typeface="Arial"/>
                <a:sym typeface="Arial"/>
              </a:rPr>
              <a:t>sing ballots, room issues, or any other needs.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When you receive your ballots, you will be notified if we need you to be the “Head Judge”. The Head Judge will supervise the digital timepiece.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Since the competitors need to monitor their speaking time, </a:t>
            </a:r>
            <a:r>
              <a:rPr lang="en-US" sz="1100" b="1" i="0" u="none" strike="noStrike" cap="none">
                <a:solidFill>
                  <a:srgbClr val="222222"/>
                </a:solidFill>
                <a:highlight>
                  <a:srgbClr val="FFFFFF"/>
                </a:highlight>
                <a:latin typeface="Arial"/>
                <a:ea typeface="Arial"/>
                <a:cs typeface="Arial"/>
                <a:sym typeface="Arial"/>
              </a:rPr>
              <a:t>please turn the room timepiece toward the competitor.</a:t>
            </a:r>
            <a:r>
              <a:rPr lang="en-US" sz="1100" b="0" i="1" u="none" strike="noStrike" cap="none">
                <a:solidFill>
                  <a:srgbClr val="222222"/>
                </a:solidFill>
                <a:highlight>
                  <a:srgbClr val="FFFFFF"/>
                </a:highlight>
                <a:latin typeface="Arial"/>
                <a:ea typeface="Arial"/>
                <a:cs typeface="Arial"/>
                <a:sym typeface="Arial"/>
              </a:rPr>
              <a:t> </a:t>
            </a:r>
            <a:r>
              <a:rPr lang="en-US" sz="1100" b="0" i="0" u="none" strike="noStrike" cap="none">
                <a:solidFill>
                  <a:srgbClr val="222222"/>
                </a:solidFill>
                <a:highlight>
                  <a:srgbClr val="FFFFFF"/>
                </a:highlight>
                <a:latin typeface="Arial"/>
                <a:ea typeface="Arial"/>
                <a:cs typeface="Arial"/>
                <a:sym typeface="Arial"/>
              </a:rPr>
              <a:t>Be sure the competitor can see it well. Further instructions for timing are in the rules for each event.</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Be sure to wait for </a:t>
            </a:r>
            <a:r>
              <a:rPr lang="en-US" sz="1100" b="1" i="0" u="none" strike="noStrike" cap="none">
                <a:solidFill>
                  <a:srgbClr val="222222"/>
                </a:solidFill>
                <a:highlight>
                  <a:srgbClr val="FFFFFF"/>
                </a:highlight>
                <a:latin typeface="Arial"/>
                <a:ea typeface="Arial"/>
                <a:cs typeface="Arial"/>
                <a:sym typeface="Arial"/>
              </a:rPr>
              <a:t>all</a:t>
            </a:r>
            <a:r>
              <a:rPr lang="en-US" sz="1100" b="0" i="0" u="none" strike="noStrike" cap="none">
                <a:solidFill>
                  <a:srgbClr val="222222"/>
                </a:solidFill>
                <a:highlight>
                  <a:srgbClr val="FFFFFF"/>
                </a:highlight>
                <a:latin typeface="Arial"/>
                <a:ea typeface="Arial"/>
                <a:cs typeface="Arial"/>
                <a:sym typeface="Arial"/>
              </a:rPr>
              <a:t> judges before starting the round. If you are not sure how many judges are slated </a:t>
            </a:r>
            <a:r>
              <a:rPr lang="en-US" sz="1100" b="0" i="0" u="none" strike="noStrike" cap="none">
                <a:solidFill>
                  <a:schemeClr val="dk1"/>
                </a:solidFill>
                <a:highlight>
                  <a:srgbClr val="FFFFFF"/>
                </a:highlight>
                <a:latin typeface="Arial"/>
                <a:ea typeface="Arial"/>
                <a:cs typeface="Arial"/>
                <a:sym typeface="Arial"/>
              </a:rPr>
              <a:t>for that round, just ask the tournament staff to verify.</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Stay in your room until every competitor has presented. Please take care of phone calls, visit the restrooms, or grab some water </a:t>
            </a:r>
            <a:r>
              <a:rPr lang="en-US" sz="1100" b="1" i="0" u="none" strike="noStrike" cap="none">
                <a:solidFill>
                  <a:srgbClr val="222222"/>
                </a:solidFill>
                <a:highlight>
                  <a:srgbClr val="FFFFFF"/>
                </a:highlight>
                <a:latin typeface="Arial"/>
                <a:ea typeface="Arial"/>
                <a:cs typeface="Arial"/>
                <a:sym typeface="Arial"/>
              </a:rPr>
              <a:t>before</a:t>
            </a:r>
            <a:r>
              <a:rPr lang="en-US" sz="1100" b="0" i="0" u="none" strike="noStrike" cap="none">
                <a:solidFill>
                  <a:srgbClr val="222222"/>
                </a:solidFill>
                <a:highlight>
                  <a:srgbClr val="FFFFFF"/>
                </a:highlight>
                <a:latin typeface="Arial"/>
                <a:ea typeface="Arial"/>
                <a:cs typeface="Arial"/>
                <a:sym typeface="Arial"/>
              </a:rPr>
              <a:t> getting to your room.</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Competitors may speak out of the order listed on your ranking sheet as they sometimes compete in multiple events. If you wait for more than 15 minutes for a competitor to arrive, please contact a tournament staff member for assistance.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Audience members may come and go between speakers.</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highlight>
                  <a:srgbClr val="FFFFFF"/>
                </a:highlight>
                <a:latin typeface="Arial"/>
                <a:ea typeface="Arial"/>
                <a:cs typeface="Arial"/>
                <a:sym typeface="Arial"/>
              </a:rPr>
              <a:t>And finally, </a:t>
            </a:r>
            <a:r>
              <a:rPr lang="en-US" sz="1100" b="0" i="0" u="none" strike="noStrike" cap="none">
                <a:solidFill>
                  <a:srgbClr val="222222"/>
                </a:solidFill>
                <a:highlight>
                  <a:srgbClr val="FFFFFF"/>
                </a:highlight>
                <a:latin typeface="Arial"/>
                <a:ea typeface="Arial"/>
                <a:cs typeface="Arial"/>
                <a:sym typeface="Arial"/>
              </a:rPr>
              <a:t>trust your natural communication instincts. It's worth repeating, </a:t>
            </a:r>
            <a:r>
              <a:rPr lang="en-US" sz="1100" b="1" i="0" u="none" strike="noStrike" cap="none">
                <a:solidFill>
                  <a:srgbClr val="222222"/>
                </a:solidFill>
                <a:highlight>
                  <a:srgbClr val="FFFFFF"/>
                </a:highlight>
                <a:latin typeface="Arial"/>
                <a:ea typeface="Arial"/>
                <a:cs typeface="Arial"/>
                <a:sym typeface="Arial"/>
              </a:rPr>
              <a:t>you really can do this!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mbria"/>
              <a:ea typeface="Cambria"/>
              <a:cs typeface="Cambria"/>
              <a:sym typeface="Cambria"/>
            </a:endParaRPr>
          </a:p>
        </p:txBody>
      </p:sp>
      <p:sp>
        <p:nvSpPr>
          <p:cNvPr id="211" name="Google Shape;211;p4: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7" name="Google Shape;217;p5:notes"/>
          <p:cNvSpPr txBox="1">
            <a:spLocks noGrp="1"/>
          </p:cNvSpPr>
          <p:nvPr>
            <p:ph type="body" idx="1"/>
          </p:nvPr>
        </p:nvSpPr>
        <p:spPr>
          <a:xfrm>
            <a:off x="710247" y="4459526"/>
            <a:ext cx="5681980" cy="4224813"/>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rgbClr val="222222"/>
                </a:solidFill>
                <a:highlight>
                  <a:srgbClr val="FFFFFF"/>
                </a:highlight>
                <a:latin typeface="Arial"/>
                <a:ea typeface="Arial"/>
                <a:cs typeface="Arial"/>
                <a:sym typeface="Arial"/>
              </a:rPr>
              <a:t>Here are the Speech events that may be offered at a Stoa tournament to give you a better understanding of what you will be asked to judge. We will give you a brief overview of each of these categories, but please remember to read the Goal, Description, and the Presentation Rules for more details.</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Ø  </a:t>
            </a:r>
            <a:r>
              <a:rPr lang="en-US" sz="1100" b="0" i="0" u="none" strike="noStrike" cap="none" dirty="0">
                <a:solidFill>
                  <a:srgbClr val="222222"/>
                </a:solidFill>
                <a:highlight>
                  <a:srgbClr val="FFFFFF"/>
                </a:highlight>
                <a:latin typeface="Arial"/>
                <a:ea typeface="Arial"/>
                <a:cs typeface="Arial"/>
                <a:sym typeface="Arial"/>
              </a:rPr>
              <a:t>All events have a maximum time limit but there is no minimum time requirement.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218" name="Google Shape;218;p5:notes"/>
          <p:cNvSpPr txBox="1">
            <a:spLocks noGrp="1"/>
          </p:cNvSpPr>
          <p:nvPr>
            <p:ph type="sldNum" idx="12"/>
          </p:nvPr>
        </p:nvSpPr>
        <p:spPr>
          <a:xfrm>
            <a:off x="4023092" y="8917421"/>
            <a:ext cx="3077739" cy="46942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710247" y="4459526"/>
            <a:ext cx="5682000" cy="4224899"/>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highlight>
                  <a:srgbClr val="FFFFFF"/>
                </a:highlight>
                <a:latin typeface="Arial"/>
                <a:ea typeface="Arial"/>
                <a:cs typeface="Arial"/>
                <a:sym typeface="Arial"/>
              </a:rPr>
              <a:t>First, we have the Platform events. These events are probably what most people think of as public speaking.</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All of these events are prepared speeches, written by the competitor.</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Each speech must be memorized.</a:t>
            </a:r>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highlight>
                  <a:srgbClr val="FFFFFF"/>
                </a:highlight>
                <a:latin typeface="Arial"/>
                <a:ea typeface="Arial"/>
                <a:cs typeface="Arial"/>
                <a:sym typeface="Arial"/>
              </a:rPr>
              <a:t>Ø  </a:t>
            </a:r>
            <a:r>
              <a:rPr lang="en-US" sz="1100">
                <a:solidFill>
                  <a:srgbClr val="222222"/>
                </a:solidFill>
                <a:highlight>
                  <a:srgbClr val="FFFFFF"/>
                </a:highlight>
                <a:latin typeface="Arial"/>
                <a:ea typeface="Arial"/>
                <a:cs typeface="Arial"/>
                <a:sym typeface="Arial"/>
              </a:rPr>
              <a:t>The purpose of the Platform speeches are to inform, entertain, persuade, expose, or inspire. Expository Speaking allows the use of visual aids.</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200"/>
              <a:buNone/>
            </a:pPr>
            <a:endParaRPr>
              <a:solidFill>
                <a:srgbClr val="222222"/>
              </a:solidFill>
              <a:latin typeface="Times"/>
              <a:ea typeface="Times"/>
              <a:cs typeface="Times"/>
              <a:sym typeface="Times"/>
            </a:endParaRPr>
          </a:p>
          <a:p>
            <a:pPr marL="0" marR="0" lvl="0" indent="0" algn="l" rtl="0">
              <a:lnSpc>
                <a:spcPct val="150000"/>
              </a:lnSpc>
              <a:spcBef>
                <a:spcPts val="500"/>
              </a:spcBef>
              <a:spcAft>
                <a:spcPts val="0"/>
              </a:spcAft>
              <a:buClr>
                <a:schemeClr val="dk1"/>
              </a:buClr>
              <a:buSzPts val="1100"/>
              <a:buFont typeface="Arial"/>
              <a:buNone/>
            </a:pP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3" name="Google Shape;263;p6: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710247" y="4459526"/>
            <a:ext cx="5682000" cy="422489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Next we have the Interpretive Event.</a:t>
            </a:r>
            <a:endParaRPr sz="1100" dirty="0">
              <a:solidFill>
                <a:srgbClr val="222222"/>
              </a:solidFill>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In this events, competitors bring the story to life through creative use of voice and movement without the use of costumes or props. </a:t>
            </a:r>
            <a:endParaRPr sz="1100" dirty="0">
              <a:solidFill>
                <a:srgbClr val="222222"/>
              </a:solidFill>
              <a:highlight>
                <a:srgbClr val="FFFFFF"/>
              </a:highlight>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100"/>
              <a:buFont typeface="Arial"/>
              <a:buNone/>
            </a:pPr>
            <a:r>
              <a:rPr lang="en-US" sz="1100" b="0" i="0" u="none" strike="noStrike" cap="none" dirty="0">
                <a:solidFill>
                  <a:schemeClr val="dk1"/>
                </a:solidFill>
                <a:highlight>
                  <a:srgbClr val="FFFFFF"/>
                </a:highlight>
                <a:latin typeface="Arial"/>
                <a:ea typeface="Arial"/>
                <a:cs typeface="Arial"/>
                <a:sym typeface="Arial"/>
              </a:rPr>
              <a:t>For an Interpretation event, competitors should portray a realistic, emotional journey of one or more characters. The selection should have a diversity of emotion while having an overall feeling of being either a serious or humorous story. </a:t>
            </a:r>
            <a:endParaRPr dirty="0"/>
          </a:p>
          <a:p>
            <a:pPr marL="457200" marR="0" lvl="0" indent="-304800" algn="l" rtl="0">
              <a:lnSpc>
                <a:spcPct val="15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280" name="Google Shape;280;p7: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7: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7:notes"/>
          <p:cNvSpPr txBox="1">
            <a:spLocks noGrp="1"/>
          </p:cNvSpPr>
          <p:nvPr>
            <p:ph type="body" idx="1"/>
          </p:nvPr>
        </p:nvSpPr>
        <p:spPr>
          <a:xfrm>
            <a:off x="710247" y="4459526"/>
            <a:ext cx="5681980" cy="4224813"/>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rgbClr val="222222"/>
                </a:solidFill>
                <a:highlight>
                  <a:srgbClr val="FFFFFF"/>
                </a:highlight>
                <a:latin typeface="Arial"/>
                <a:ea typeface="Arial"/>
                <a:cs typeface="Arial"/>
                <a:sym typeface="Arial"/>
              </a:rPr>
              <a:t>You may judge a Limited Preparation event. In these events, competitors get a limited time to prepare a speech on a topic that is given to them at the beginning of each round.</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These speeches must be prepared </a:t>
            </a:r>
            <a:r>
              <a:rPr lang="en-US" sz="1100">
                <a:solidFill>
                  <a:srgbClr val="222222"/>
                </a:solidFill>
                <a:highlight>
                  <a:srgbClr val="FFFFFF"/>
                </a:highlight>
                <a:latin typeface="Arial"/>
                <a:ea typeface="Arial"/>
                <a:cs typeface="Arial"/>
                <a:sym typeface="Arial"/>
              </a:rPr>
              <a:t>during prep time.</a:t>
            </a: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The judges will be provided a copy of the topics or questions.</a:t>
            </a:r>
            <a:endParaRPr sz="1100">
              <a:solidFill>
                <a:srgbClr val="222222"/>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en-US" sz="1100">
                <a:latin typeface="Arial"/>
                <a:ea typeface="Arial"/>
                <a:cs typeface="Arial"/>
                <a:sym typeface="Arial"/>
              </a:rPr>
              <a:t>Ø  </a:t>
            </a:r>
            <a:r>
              <a:rPr lang="en-US" sz="1100">
                <a:solidFill>
                  <a:srgbClr val="000000"/>
                </a:solidFill>
                <a:latin typeface="Arial"/>
                <a:ea typeface="Arial"/>
                <a:cs typeface="Arial"/>
                <a:sym typeface="Arial"/>
              </a:rPr>
              <a:t>Prep time &amp; speaking time varies for each event (Please see the event rules)</a:t>
            </a:r>
            <a:endParaRPr sz="1100">
              <a:solidFill>
                <a:srgbClr val="222222"/>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en-US" sz="1100">
                <a:latin typeface="Arial"/>
                <a:ea typeface="Arial"/>
                <a:cs typeface="Arial"/>
                <a:sym typeface="Arial"/>
              </a:rPr>
              <a:t>Ø  </a:t>
            </a:r>
            <a:r>
              <a:rPr lang="en-US" sz="1100" b="0" i="0" u="none" strike="noStrike" cap="none">
                <a:solidFill>
                  <a:srgbClr val="222222"/>
                </a:solidFill>
                <a:highlight>
                  <a:srgbClr val="FFFFFF"/>
                </a:highlight>
                <a:latin typeface="Arial"/>
                <a:ea typeface="Arial"/>
                <a:cs typeface="Arial"/>
                <a:sym typeface="Arial"/>
              </a:rPr>
              <a:t>The Limited Prep Events will include Apologetics, Extemporaneous Speaking, and Mars Hill.</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380" name="Google Shape;380;p47:notes"/>
          <p:cNvSpPr txBox="1">
            <a:spLocks noGrp="1"/>
          </p:cNvSpPr>
          <p:nvPr>
            <p:ph type="sldNum" idx="12"/>
          </p:nvPr>
        </p:nvSpPr>
        <p:spPr>
          <a:xfrm>
            <a:off x="4023092" y="8917421"/>
            <a:ext cx="3077739" cy="46942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0: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0: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marR="0" lvl="0" indent="0" algn="l" rtl="0">
              <a:lnSpc>
                <a:spcPct val="150000"/>
              </a:lnSpc>
              <a:spcBef>
                <a:spcPts val="0"/>
              </a:spcBef>
              <a:spcAft>
                <a:spcPts val="0"/>
              </a:spcAft>
              <a:buClr>
                <a:srgbClr val="222222"/>
              </a:buClr>
              <a:buSzPts val="1100"/>
              <a:buFont typeface="Arial"/>
              <a:buNone/>
            </a:pPr>
            <a:r>
              <a:rPr lang="en-US" sz="1100" b="1" i="0" u="none" strike="noStrike" cap="none">
                <a:solidFill>
                  <a:srgbClr val="222222"/>
                </a:solidFill>
                <a:highlight>
                  <a:srgbClr val="FFFFFF"/>
                </a:highlight>
                <a:latin typeface="Arial"/>
                <a:ea typeface="Arial"/>
                <a:cs typeface="Arial"/>
                <a:sym typeface="Arial"/>
              </a:rPr>
              <a:t>In Extemporaneous Speaking,</a:t>
            </a:r>
            <a:endParaRPr sz="1200" b="1" i="0" u="none" strike="noStrike" cap="none">
              <a:solidFill>
                <a:schemeClr val="dk1"/>
              </a:solidFill>
            </a:endParaRPr>
          </a:p>
          <a:p>
            <a:pPr marL="171450" marR="0" lvl="0" indent="-171450" algn="l" rtl="0">
              <a:lnSpc>
                <a:spcPct val="150000"/>
              </a:lnSpc>
              <a:spcBef>
                <a:spcPts val="0"/>
              </a:spcBef>
              <a:spcAft>
                <a:spcPts val="0"/>
              </a:spcAft>
              <a:buClr>
                <a:schemeClr val="dk1"/>
              </a:buClr>
              <a:buSzPts val="1100"/>
              <a:buFont typeface="Arial"/>
              <a:buChar char="Ø"/>
            </a:pPr>
            <a:r>
              <a:rPr lang="en-US" sz="1100">
                <a:highlight>
                  <a:srgbClr val="FFFFFF"/>
                </a:highlight>
                <a:latin typeface="Arial"/>
                <a:ea typeface="Arial"/>
                <a:cs typeface="Arial"/>
                <a:sym typeface="Arial"/>
              </a:rPr>
              <a:t>The competitor</a:t>
            </a:r>
            <a:r>
              <a:rPr lang="en-US" sz="1100" b="0" i="0" u="none" strike="noStrike" cap="none">
                <a:solidFill>
                  <a:schemeClr val="dk1"/>
                </a:solidFill>
                <a:highlight>
                  <a:srgbClr val="FFFFFF"/>
                </a:highlight>
                <a:latin typeface="Arial"/>
                <a:ea typeface="Arial"/>
                <a:cs typeface="Arial"/>
                <a:sym typeface="Arial"/>
              </a:rPr>
              <a:t> gives a speech answering a </a:t>
            </a:r>
            <a:r>
              <a:rPr lang="en-US" sz="1100">
                <a:highlight>
                  <a:srgbClr val="FFFFFF"/>
                </a:highlight>
                <a:latin typeface="Arial"/>
                <a:ea typeface="Arial"/>
                <a:cs typeface="Arial"/>
                <a:sym typeface="Arial"/>
              </a:rPr>
              <a:t>current event question </a:t>
            </a:r>
            <a:endParaRPr sz="1100">
              <a:highlight>
                <a:srgbClr val="FFFFFF"/>
              </a:highlight>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100"/>
              <a:buFont typeface="Arial"/>
              <a:buChar char="Ø"/>
            </a:pPr>
            <a:r>
              <a:rPr lang="en-US" sz="1100">
                <a:highlight>
                  <a:srgbClr val="FFFFFF"/>
                </a:highlight>
                <a:latin typeface="Arial"/>
                <a:ea typeface="Arial"/>
                <a:cs typeface="Arial"/>
                <a:sym typeface="Arial"/>
              </a:rPr>
              <a:t>Speakers have </a:t>
            </a:r>
            <a:r>
              <a:rPr lang="en-US" sz="1100" b="0" i="0" u="none" strike="noStrike" cap="none">
                <a:solidFill>
                  <a:schemeClr val="dk1"/>
                </a:solidFill>
                <a:highlight>
                  <a:srgbClr val="FFFFFF"/>
                </a:highlight>
                <a:latin typeface="Arial"/>
                <a:ea typeface="Arial"/>
                <a:cs typeface="Arial"/>
                <a:sym typeface="Arial"/>
              </a:rPr>
              <a:t>assigned speaking times and speaking order from which they may not deviate</a:t>
            </a:r>
            <a:r>
              <a:rPr lang="en-US" sz="1100">
                <a:highlight>
                  <a:srgbClr val="FFFFFF"/>
                </a:highlight>
                <a:latin typeface="Arial"/>
                <a:ea typeface="Arial"/>
                <a:cs typeface="Arial"/>
                <a:sym typeface="Arial"/>
              </a:rPr>
              <a:t>.</a:t>
            </a:r>
            <a:r>
              <a:rPr lang="en-US" sz="1100" b="0" i="0" u="none" strike="noStrike" cap="none">
                <a:solidFill>
                  <a:schemeClr val="dk1"/>
                </a:solidFill>
                <a:highlight>
                  <a:srgbClr val="FFFFFF"/>
                </a:highlight>
                <a:latin typeface="Arial"/>
                <a:ea typeface="Arial"/>
                <a:cs typeface="Arial"/>
                <a:sym typeface="Arial"/>
              </a:rPr>
              <a:t> </a:t>
            </a:r>
            <a:endParaRPr sz="1100">
              <a:highlight>
                <a:srgbClr val="FFFFFF"/>
              </a:highlight>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100"/>
              <a:buFont typeface="Arial"/>
              <a:buChar char="Ø"/>
            </a:pPr>
            <a:r>
              <a:rPr lang="en-US" sz="1100" b="0" i="0" u="none" strike="noStrike" cap="none">
                <a:solidFill>
                  <a:schemeClr val="dk1"/>
                </a:solidFill>
                <a:highlight>
                  <a:srgbClr val="FFFFFF"/>
                </a:highlight>
                <a:latin typeface="Arial"/>
                <a:ea typeface="Arial"/>
                <a:cs typeface="Arial"/>
                <a:sym typeface="Arial"/>
              </a:rPr>
              <a:t>Please adhere to the assigned speaking schedule even if there is little time to write on ballots between speakers. You will have time at the end of the round to make additional comments on each student ballot.</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SzPts val="1200"/>
              <a:buNone/>
            </a:pPr>
            <a:r>
              <a:rPr lang="en-US" sz="1100" b="1">
                <a:highlight>
                  <a:srgbClr val="FFFFFF"/>
                </a:highlight>
                <a:latin typeface="Arial"/>
                <a:ea typeface="Arial"/>
                <a:cs typeface="Arial"/>
                <a:sym typeface="Arial"/>
              </a:rPr>
              <a:t>In Mars Hill:</a:t>
            </a:r>
            <a:endParaRPr sz="1100" b="1">
              <a:highlight>
                <a:srgbClr val="FFFFFF"/>
              </a:highlight>
              <a:latin typeface="Arial"/>
              <a:ea typeface="Arial"/>
              <a:cs typeface="Arial"/>
              <a:sym typeface="Arial"/>
            </a:endParaRPr>
          </a:p>
          <a:p>
            <a:pPr marL="171450" lvl="0" indent="-171450" algn="l" rtl="0">
              <a:lnSpc>
                <a:spcPct val="150000"/>
              </a:lnSpc>
              <a:spcBef>
                <a:spcPts val="0"/>
              </a:spcBef>
              <a:spcAft>
                <a:spcPts val="0"/>
              </a:spcAft>
              <a:buClr>
                <a:schemeClr val="dk1"/>
              </a:buClr>
              <a:buSzPts val="1100"/>
              <a:buFont typeface="Arial"/>
              <a:buChar char="Ø"/>
            </a:pPr>
            <a:r>
              <a:rPr lang="en-US" sz="1100">
                <a:highlight>
                  <a:schemeClr val="lt1"/>
                </a:highlight>
                <a:latin typeface="Arial"/>
                <a:ea typeface="Arial"/>
                <a:cs typeface="Arial"/>
                <a:sym typeface="Arial"/>
              </a:rPr>
              <a:t>The speakers identify human experiences from books movies, etc </a:t>
            </a:r>
            <a:endParaRPr sz="1100">
              <a:highlight>
                <a:schemeClr val="lt1"/>
              </a:highlight>
              <a:latin typeface="Arial"/>
              <a:ea typeface="Arial"/>
              <a:cs typeface="Arial"/>
              <a:sym typeface="Arial"/>
            </a:endParaRPr>
          </a:p>
          <a:p>
            <a:pPr marL="171450" lvl="0" indent="-171450" algn="l" rtl="0">
              <a:lnSpc>
                <a:spcPct val="150000"/>
              </a:lnSpc>
              <a:spcBef>
                <a:spcPts val="0"/>
              </a:spcBef>
              <a:spcAft>
                <a:spcPts val="0"/>
              </a:spcAft>
              <a:buClr>
                <a:schemeClr val="dk1"/>
              </a:buClr>
              <a:buSzPts val="1100"/>
              <a:buFont typeface="Arial"/>
              <a:buChar char="Ø"/>
            </a:pPr>
            <a:r>
              <a:rPr lang="en-US" sz="1100">
                <a:highlight>
                  <a:schemeClr val="lt1"/>
                </a:highlight>
                <a:latin typeface="Arial"/>
                <a:ea typeface="Arial"/>
                <a:cs typeface="Arial"/>
                <a:sym typeface="Arial"/>
              </a:rPr>
              <a:t>Then, examine those</a:t>
            </a:r>
            <a:r>
              <a:rPr lang="en-US" sz="1100" strike="noStrike">
                <a:highlight>
                  <a:schemeClr val="lt1"/>
                </a:highlight>
                <a:latin typeface="Arial"/>
                <a:ea typeface="Arial"/>
                <a:cs typeface="Arial"/>
                <a:sym typeface="Arial"/>
              </a:rPr>
              <a:t> </a:t>
            </a:r>
            <a:r>
              <a:rPr lang="en-US" sz="1100">
                <a:highlight>
                  <a:schemeClr val="lt1"/>
                </a:highlight>
                <a:latin typeface="Arial"/>
                <a:ea typeface="Arial"/>
                <a:cs typeface="Arial"/>
                <a:sym typeface="Arial"/>
              </a:rPr>
              <a:t>experiences in light of Biblical truth.</a:t>
            </a:r>
            <a:endParaRPr/>
          </a:p>
          <a:p>
            <a:pPr marL="171450" lvl="0" indent="-101600" algn="l" rtl="0">
              <a:lnSpc>
                <a:spcPct val="150000"/>
              </a:lnSpc>
              <a:spcBef>
                <a:spcPts val="0"/>
              </a:spcBef>
              <a:spcAft>
                <a:spcPts val="0"/>
              </a:spcAft>
              <a:buClr>
                <a:schemeClr val="dk1"/>
              </a:buClr>
              <a:buSzPts val="1100"/>
              <a:buFont typeface="Arial"/>
              <a:buNone/>
            </a:pPr>
            <a:endParaRPr sz="1100">
              <a:highlight>
                <a:schemeClr val="lt1"/>
              </a:highlight>
              <a:latin typeface="Arial"/>
              <a:ea typeface="Arial"/>
              <a:cs typeface="Arial"/>
              <a:sym typeface="Arial"/>
            </a:endParaRPr>
          </a:p>
          <a:p>
            <a:pPr marL="0" lvl="0" indent="0" algn="l" rtl="0">
              <a:lnSpc>
                <a:spcPct val="150000"/>
              </a:lnSpc>
              <a:spcBef>
                <a:spcPts val="0"/>
              </a:spcBef>
              <a:spcAft>
                <a:spcPts val="0"/>
              </a:spcAft>
              <a:buSzPts val="1200"/>
              <a:buNone/>
            </a:pPr>
            <a:r>
              <a:rPr lang="en-US" sz="1100" b="1">
                <a:highlight>
                  <a:schemeClr val="lt1"/>
                </a:highlight>
                <a:latin typeface="Arial"/>
                <a:ea typeface="Arial"/>
                <a:cs typeface="Arial"/>
                <a:sym typeface="Arial"/>
              </a:rPr>
              <a:t>In Apologetics:</a:t>
            </a:r>
            <a:endParaRPr sz="1100" b="1">
              <a:highlight>
                <a:schemeClr val="lt1"/>
              </a:highlight>
              <a:latin typeface="Arial"/>
              <a:ea typeface="Arial"/>
              <a:cs typeface="Arial"/>
              <a:sym typeface="Arial"/>
            </a:endParaRPr>
          </a:p>
          <a:p>
            <a:pPr marL="171450" lvl="0" indent="-171450" algn="l" rtl="0">
              <a:lnSpc>
                <a:spcPct val="150000"/>
              </a:lnSpc>
              <a:spcBef>
                <a:spcPts val="0"/>
              </a:spcBef>
              <a:spcAft>
                <a:spcPts val="0"/>
              </a:spcAft>
              <a:buClr>
                <a:schemeClr val="dk1"/>
              </a:buClr>
              <a:buSzPts val="1100"/>
              <a:buFont typeface="Arial"/>
              <a:buChar char="Ø"/>
            </a:pPr>
            <a:r>
              <a:rPr lang="en-US" sz="1100">
                <a:highlight>
                  <a:schemeClr val="lt1"/>
                </a:highlight>
                <a:latin typeface="Arial"/>
                <a:ea typeface="Arial"/>
                <a:cs typeface="Arial"/>
                <a:sym typeface="Arial"/>
              </a:rPr>
              <a:t>Speakers give a reasonable defense of Biblical truth.</a:t>
            </a:r>
            <a:endParaRPr sz="1100">
              <a:highlight>
                <a:schemeClr val="lt1"/>
              </a:highlight>
              <a:latin typeface="Arial"/>
              <a:ea typeface="Arial"/>
              <a:cs typeface="Arial"/>
              <a:sym typeface="Arial"/>
            </a:endParaRPr>
          </a:p>
          <a:p>
            <a:pPr marL="171450" lvl="0" indent="-171450" algn="l" rtl="0">
              <a:lnSpc>
                <a:spcPct val="150000"/>
              </a:lnSpc>
              <a:spcBef>
                <a:spcPts val="0"/>
              </a:spcBef>
              <a:spcAft>
                <a:spcPts val="0"/>
              </a:spcAft>
              <a:buClr>
                <a:schemeClr val="dk1"/>
              </a:buClr>
              <a:buSzPts val="1100"/>
              <a:buFont typeface="Arial"/>
              <a:buChar char="Ø"/>
            </a:pPr>
            <a:r>
              <a:rPr lang="en-US" sz="1100">
                <a:highlight>
                  <a:schemeClr val="lt1"/>
                </a:highlight>
                <a:latin typeface="Arial"/>
                <a:ea typeface="Arial"/>
                <a:cs typeface="Arial"/>
                <a:sym typeface="Arial"/>
              </a:rPr>
              <a:t>Speeches may or may not be evangelistic in nature.</a:t>
            </a:r>
            <a:endParaRPr/>
          </a:p>
          <a:p>
            <a:pPr marL="171450" lvl="0" indent="-101600" algn="l" rtl="0">
              <a:lnSpc>
                <a:spcPct val="150000"/>
              </a:lnSpc>
              <a:spcBef>
                <a:spcPts val="0"/>
              </a:spcBef>
              <a:spcAft>
                <a:spcPts val="0"/>
              </a:spcAft>
              <a:buClr>
                <a:schemeClr val="dk1"/>
              </a:buClr>
              <a:buSzPts val="1100"/>
              <a:buFont typeface="Arial"/>
              <a:buNone/>
            </a:pPr>
            <a:endParaRPr sz="1100">
              <a:highlight>
                <a:schemeClr val="lt1"/>
              </a:highlight>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en-US" sz="1100" b="1">
                <a:highlight>
                  <a:schemeClr val="lt1"/>
                </a:highlight>
                <a:latin typeface="Arial"/>
                <a:ea typeface="Arial"/>
                <a:cs typeface="Arial"/>
                <a:sym typeface="Arial"/>
              </a:rPr>
              <a:t>In Impromptu:</a:t>
            </a:r>
            <a:endParaRPr sz="1100">
              <a:highlight>
                <a:schemeClr val="lt1"/>
              </a:highlight>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100"/>
              <a:buFont typeface="Noto Sans Symbols"/>
              <a:buChar char="Ø"/>
            </a:pPr>
            <a:r>
              <a:rPr lang="en-US" sz="1100">
                <a:highlight>
                  <a:srgbClr val="FFFFFF"/>
                </a:highlight>
                <a:latin typeface="Arial"/>
                <a:ea typeface="Arial"/>
                <a:cs typeface="Arial"/>
                <a:sym typeface="Arial"/>
              </a:rPr>
              <a:t>The competitor</a:t>
            </a:r>
            <a:r>
              <a:rPr lang="en-US" sz="1100" b="0" i="0" u="none" strike="noStrike" cap="none">
                <a:solidFill>
                  <a:schemeClr val="dk1"/>
                </a:solidFill>
                <a:highlight>
                  <a:srgbClr val="FFFFFF"/>
                </a:highlight>
                <a:latin typeface="Arial"/>
                <a:ea typeface="Arial"/>
                <a:cs typeface="Arial"/>
                <a:sym typeface="Arial"/>
              </a:rPr>
              <a:t> has two minutes to create a speech on a wide variety of topics. </a:t>
            </a:r>
            <a:endParaRPr/>
          </a:p>
          <a:p>
            <a:pPr marL="171450" marR="0" lvl="0" indent="-171450" algn="l" rtl="0">
              <a:lnSpc>
                <a:spcPct val="150000"/>
              </a:lnSpc>
              <a:spcBef>
                <a:spcPts val="0"/>
              </a:spcBef>
              <a:spcAft>
                <a:spcPts val="0"/>
              </a:spcAft>
              <a:buClr>
                <a:schemeClr val="dk1"/>
              </a:buClr>
              <a:buSzPts val="1100"/>
              <a:buFont typeface="Noto Sans Symbols"/>
              <a:buChar char="Ø"/>
            </a:pPr>
            <a:r>
              <a:rPr lang="en-US" sz="1100" b="0" i="0" u="none" strike="noStrike" cap="none">
                <a:solidFill>
                  <a:schemeClr val="dk1"/>
                </a:solidFill>
                <a:highlight>
                  <a:srgbClr val="FFFFFF"/>
                </a:highlight>
                <a:latin typeface="Arial"/>
                <a:ea typeface="Arial"/>
                <a:cs typeface="Arial"/>
                <a:sym typeface="Arial"/>
              </a:rPr>
              <a:t>They can take notes on a blank piece of paper but may only hold their topic slip while they speak.</a:t>
            </a:r>
            <a:endParaRPr sz="1100" b="1">
              <a:highlight>
                <a:schemeClr val="lt1"/>
              </a:highlight>
              <a:latin typeface="Arial"/>
              <a:ea typeface="Arial"/>
              <a:cs typeface="Arial"/>
              <a:sym typeface="Arial"/>
            </a:endParaRPr>
          </a:p>
          <a:p>
            <a:pPr marL="171450" lvl="0" indent="-101600" algn="l" rtl="0">
              <a:lnSpc>
                <a:spcPct val="150000"/>
              </a:lnSpc>
              <a:spcBef>
                <a:spcPts val="0"/>
              </a:spcBef>
              <a:spcAft>
                <a:spcPts val="0"/>
              </a:spcAft>
              <a:buClr>
                <a:schemeClr val="dk1"/>
              </a:buClr>
              <a:buSzPts val="1100"/>
              <a:buFont typeface="Arial"/>
              <a:buNone/>
            </a:pPr>
            <a:endParaRPr sz="1100" b="1">
              <a:highlight>
                <a:schemeClr val="lt1"/>
              </a:highlight>
              <a:latin typeface="Arial"/>
              <a:ea typeface="Arial"/>
              <a:cs typeface="Arial"/>
              <a:sym typeface="Arial"/>
            </a:endParaRPr>
          </a:p>
          <a:p>
            <a:pPr marL="0" marR="0" lvl="0" indent="0" algn="l" rtl="0">
              <a:lnSpc>
                <a:spcPct val="150000"/>
              </a:lnSpc>
              <a:spcBef>
                <a:spcPts val="0"/>
              </a:spcBef>
              <a:spcAft>
                <a:spcPts val="0"/>
              </a:spcAft>
              <a:buSzPts val="1200"/>
              <a:buNone/>
            </a:pPr>
            <a:endParaRPr sz="1100">
              <a:highlight>
                <a:srgbClr val="FFFFFF"/>
              </a:highlight>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Calibri"/>
              <a:buNone/>
            </a:pP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8" name="Google Shape;398;p10:notes"/>
          <p:cNvSpPr txBox="1">
            <a:spLocks noGrp="1"/>
          </p:cNvSpPr>
          <p:nvPr>
            <p:ph type="sldNum" idx="12"/>
          </p:nvPr>
        </p:nvSpPr>
        <p:spPr>
          <a:xfrm>
            <a:off x="4023092" y="8917421"/>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325"/>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000000-1234-1234-1234-123412341234}" type="slidenum">
              <a:rPr lang="uk-UA" smtClean="0"/>
              <a:pPr/>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000000-1234-1234-1234-123412341234}" type="slidenum">
              <a:rPr lang="uk-UA" smtClean="0"/>
              <a:pPr/>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2456111" y="3004225"/>
            <a:ext cx="8789312" cy="1468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595959"/>
              </a:buClr>
              <a:buSzPts val="9600"/>
              <a:buFont typeface="Century Gothic"/>
              <a:buNone/>
              <a:defRPr sz="9600" b="0" i="0" u="none" strike="noStrike" cap="none">
                <a:solidFill>
                  <a:srgbClr val="595959"/>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r>
              <a:rPr lang="en-US"/>
              <a:t>Click to edit Master title style</a:t>
            </a:r>
            <a:endParaRPr/>
          </a:p>
        </p:txBody>
      </p:sp>
      <p:sp>
        <p:nvSpPr>
          <p:cNvPr id="45" name="Google Shape;45;p26"/>
          <p:cNvSpPr txBox="1">
            <a:spLocks noGrp="1"/>
          </p:cNvSpPr>
          <p:nvPr>
            <p:ph type="body" idx="1"/>
          </p:nvPr>
        </p:nvSpPr>
        <p:spPr>
          <a:xfrm>
            <a:off x="2142318" y="4691745"/>
            <a:ext cx="9416905" cy="86039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4500"/>
              <a:buFont typeface="Noto Sans Symbols"/>
              <a:buNone/>
              <a:defRPr sz="45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pPr lvl="0"/>
            <a:r>
              <a:rPr lang="en-US"/>
              <a:t>Click to edit Master text styles</a:t>
            </a:r>
          </a:p>
        </p:txBody>
      </p:sp>
      <p:sp>
        <p:nvSpPr>
          <p:cNvPr id="46" name="Google Shape;46;p26"/>
          <p:cNvSpPr txBox="1">
            <a:spLocks noGrp="1"/>
          </p:cNvSpPr>
          <p:nvPr>
            <p:ph type="dt" idx="10"/>
          </p:nvPr>
        </p:nvSpPr>
        <p:spPr>
          <a:xfrm>
            <a:off x="10537373" y="6505260"/>
            <a:ext cx="1021839" cy="37017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717944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
        <p:cNvGrpSpPr/>
        <p:nvPr/>
      </p:nvGrpSpPr>
      <p:grpSpPr>
        <a:xfrm>
          <a:off x="0" y="0"/>
          <a:ext cx="0" cy="0"/>
          <a:chOff x="0" y="0"/>
          <a:chExt cx="0" cy="0"/>
        </a:xfrm>
      </p:grpSpPr>
      <p:sp>
        <p:nvSpPr>
          <p:cNvPr id="57" name="Google Shape;57;p28"/>
          <p:cNvSpPr txBox="1">
            <a:spLocks noGrp="1"/>
          </p:cNvSpPr>
          <p:nvPr>
            <p:ph type="dt" idx="10"/>
          </p:nvPr>
        </p:nvSpPr>
        <p:spPr>
          <a:xfrm>
            <a:off x="1567544" y="6320176"/>
            <a:ext cx="1021839" cy="37017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56887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000000-1234-1234-1234-12341234123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000000-1234-1234-1234-123412341234}"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000000-1234-1234-1234-123412341234}" type="slidenum">
              <a:rPr lang="uk-UA" smtClean="0"/>
              <a:pPr/>
              <a:t>‹#›</a:t>
            </a:fld>
            <a:endParaRPr lang="uk-UA"/>
          </a:p>
        </p:txBody>
      </p:sp>
    </p:spTree>
    <p:extLst>
      <p:ext uri="{BB962C8B-B14F-4D97-AF65-F5344CB8AC3E}">
        <p14:creationId xmlns:p14="http://schemas.microsoft.com/office/powerpoint/2010/main" val="148048214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title"/>
          </p:nvPr>
        </p:nvSpPr>
        <p:spPr>
          <a:xfrm>
            <a:off x="3426753" y="1383905"/>
            <a:ext cx="6698555" cy="1468800"/>
          </a:xfrm>
          <a:prstGeom prst="rect">
            <a:avLst/>
          </a:prstGeom>
          <a:noFill/>
          <a:ln>
            <a:noFill/>
          </a:ln>
        </p:spPr>
        <p:txBody>
          <a:bodyPr spcFirstLastPara="1" vert="horz" wrap="square" lIns="91425" tIns="45700" rIns="91425" bIns="45700" rtlCol="0" anchor="b" anchorCtr="0">
            <a:normAutofit/>
          </a:bodyPr>
          <a:lstStyle/>
          <a:p>
            <a:pPr>
              <a:lnSpc>
                <a:spcPct val="90000"/>
              </a:lnSpc>
              <a:buClr>
                <a:srgbClr val="4E4A4A"/>
              </a:buClr>
              <a:buSzPts val="2400"/>
            </a:pPr>
            <a:r>
              <a:rPr lang="en-US" b="0" i="0" u="none" strike="noStrike" cap="none" dirty="0"/>
              <a:t>Welcome</a:t>
            </a:r>
            <a:endParaRPr dirty="0"/>
          </a:p>
        </p:txBody>
      </p:sp>
      <p:sp>
        <p:nvSpPr>
          <p:cNvPr id="194" name="Google Shape;194;p1"/>
          <p:cNvSpPr txBox="1">
            <a:spLocks noGrp="1"/>
          </p:cNvSpPr>
          <p:nvPr>
            <p:ph type="body" idx="1"/>
          </p:nvPr>
        </p:nvSpPr>
        <p:spPr>
          <a:xfrm>
            <a:off x="4784393" y="2852705"/>
            <a:ext cx="6074031" cy="860399"/>
          </a:xfrm>
          <a:prstGeom prst="rect">
            <a:avLst/>
          </a:prstGeom>
          <a:noFill/>
          <a:ln>
            <a:noFill/>
          </a:ln>
        </p:spPr>
        <p:txBody>
          <a:bodyPr spcFirstLastPara="1" vert="horz" wrap="square" lIns="91425" tIns="45700" rIns="91425" bIns="45700" rtlCol="0" anchor="t" anchorCtr="0">
            <a:normAutofit/>
          </a:bodyPr>
          <a:lstStyle/>
          <a:p>
            <a:pPr marL="0" indent="0">
              <a:spcBef>
                <a:spcPts val="0"/>
              </a:spcBef>
              <a:spcAft>
                <a:spcPts val="600"/>
              </a:spcAft>
              <a:buSzPts val="1800"/>
            </a:pPr>
            <a:r>
              <a:rPr lang="en-US" b="1" i="0" u="none" strike="noStrike" cap="none" dirty="0"/>
              <a:t>Speech Orientation</a:t>
            </a:r>
            <a:endParaRPr b="0" i="0" u="none" strike="noStrike" cap="non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753" y="4517312"/>
            <a:ext cx="3054820" cy="1708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cxnSp>
        <p:nvCxnSpPr>
          <p:cNvPr id="423" name="Google Shape;423;p48"/>
          <p:cNvCxnSpPr/>
          <p:nvPr/>
        </p:nvCxnSpPr>
        <p:spPr>
          <a:xfrm>
            <a:off x="5957937" y="1357350"/>
            <a:ext cx="0" cy="435000"/>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sp>
        <p:nvSpPr>
          <p:cNvPr id="424" name="Google Shape;424;p48"/>
          <p:cNvSpPr/>
          <p:nvPr/>
        </p:nvSpPr>
        <p:spPr>
          <a:xfrm>
            <a:off x="2652156" y="2820907"/>
            <a:ext cx="6448302" cy="3243056"/>
          </a:xfrm>
          <a:prstGeom prst="rect">
            <a:avLst/>
          </a:prstGeom>
          <a:noFill/>
          <a:ln>
            <a:noFill/>
          </a:ln>
        </p:spPr>
        <p:txBody>
          <a:bodyPr spcFirstLastPara="1" wrap="square" lIns="91425" tIns="45700" rIns="91425" bIns="45700" anchor="t" anchorCtr="0">
            <a:noAutofit/>
          </a:bodyPr>
          <a:lstStyle/>
          <a:p>
            <a:pPr marL="457200" indent="-381000">
              <a:spcBef>
                <a:spcPts val="1200"/>
              </a:spcBef>
              <a:buClr>
                <a:srgbClr val="932A1D"/>
              </a:buClr>
              <a:buSzPts val="2640"/>
              <a:buFont typeface="Cambria"/>
              <a:buChar char="•"/>
            </a:pPr>
            <a:r>
              <a:rPr lang="en-US" sz="2400" dirty="0">
                <a:solidFill>
                  <a:srgbClr val="3F3F3F"/>
                </a:solidFill>
                <a:latin typeface="Cambria"/>
                <a:ea typeface="Cambria"/>
                <a:cs typeface="Cambria"/>
                <a:sym typeface="Cambria"/>
              </a:rPr>
              <a:t>Speaker addresses Christian or non-Christian audience</a:t>
            </a:r>
            <a:endParaRPr sz="2400" strike="sngStrike" dirty="0"/>
          </a:p>
          <a:p>
            <a:pPr marL="457200" indent="-381000">
              <a:spcBef>
                <a:spcPts val="1200"/>
              </a:spcBef>
              <a:buClr>
                <a:srgbClr val="932A1D"/>
              </a:buClr>
              <a:buSzPts val="2640"/>
              <a:buFont typeface="Cambria"/>
              <a:buChar char="•"/>
            </a:pPr>
            <a:r>
              <a:rPr lang="en-US" sz="2400" dirty="0">
                <a:solidFill>
                  <a:srgbClr val="3F3F3F"/>
                </a:solidFill>
                <a:latin typeface="Cambria"/>
                <a:ea typeface="Cambria"/>
                <a:cs typeface="Cambria"/>
                <a:sym typeface="Cambria"/>
              </a:rPr>
              <a:t>Content is key. More weight should be given to the speech content, rather than the presentation style.</a:t>
            </a:r>
            <a:endParaRPr dirty="0"/>
          </a:p>
          <a:p>
            <a:pPr marL="457200" indent="-381000">
              <a:spcBef>
                <a:spcPts val="1200"/>
              </a:spcBef>
              <a:buClr>
                <a:srgbClr val="932A1D"/>
              </a:buClr>
              <a:buSzPts val="2640"/>
              <a:buFont typeface="Cambria"/>
              <a:buChar char="•"/>
            </a:pPr>
            <a:r>
              <a:rPr lang="en-US" sz="2400" dirty="0">
                <a:solidFill>
                  <a:srgbClr val="3F3F3F"/>
                </a:solidFill>
                <a:latin typeface="Cambria"/>
                <a:ea typeface="Cambria"/>
                <a:cs typeface="Cambria"/>
                <a:sym typeface="Cambria"/>
              </a:rPr>
              <a:t>Judges should be in agreement with the </a:t>
            </a:r>
            <a:r>
              <a:rPr lang="en-US" sz="2400" b="1" dirty="0">
                <a:solidFill>
                  <a:srgbClr val="3F3F3F"/>
                </a:solidFill>
                <a:latin typeface="Cambria"/>
                <a:ea typeface="Cambria"/>
                <a:cs typeface="Cambria"/>
                <a:sym typeface="Cambria"/>
              </a:rPr>
              <a:t>LFA Statement of Faith. </a:t>
            </a:r>
            <a:r>
              <a:rPr lang="en-US" sz="1800" dirty="0">
                <a:solidFill>
                  <a:srgbClr val="3F3F3F"/>
                </a:solidFill>
                <a:latin typeface="Cambria"/>
                <a:ea typeface="Cambria"/>
                <a:cs typeface="Cambria"/>
                <a:sym typeface="Cambria"/>
              </a:rPr>
              <a:t>(copy available at end of slides)</a:t>
            </a:r>
            <a:endParaRPr sz="2400" dirty="0">
              <a:solidFill>
                <a:srgbClr val="3F3F3F"/>
              </a:solidFill>
              <a:latin typeface="Cambria"/>
              <a:ea typeface="Cambria"/>
              <a:cs typeface="Cambria"/>
              <a:sym typeface="Cambria"/>
            </a:endParaRPr>
          </a:p>
          <a:p>
            <a:pPr>
              <a:spcBef>
                <a:spcPts val="1000"/>
              </a:spcBef>
              <a:buSzPts val="1800"/>
            </a:pPr>
            <a:endParaRPr sz="1800" dirty="0">
              <a:solidFill>
                <a:schemeClr val="dk1"/>
              </a:solidFill>
            </a:endParaRPr>
          </a:p>
          <a:p>
            <a:pPr>
              <a:spcBef>
                <a:spcPts val="1000"/>
              </a:spcBef>
              <a:buSzPts val="1800"/>
            </a:pPr>
            <a:endParaRPr sz="1800" dirty="0">
              <a:solidFill>
                <a:schemeClr val="dk1"/>
              </a:solidFill>
            </a:endParaRPr>
          </a:p>
          <a:p>
            <a:pPr marL="457200" indent="-228600">
              <a:spcBef>
                <a:spcPts val="2200"/>
              </a:spcBef>
              <a:buClr>
                <a:srgbClr val="3F3F3F"/>
              </a:buClr>
              <a:buSzPts val="2400"/>
            </a:pPr>
            <a:endParaRPr sz="2400" dirty="0">
              <a:solidFill>
                <a:srgbClr val="3F3F3F"/>
              </a:solidFill>
              <a:latin typeface="Cambria"/>
              <a:ea typeface="Cambria"/>
              <a:cs typeface="Cambria"/>
              <a:sym typeface="Cambria"/>
            </a:endParaRPr>
          </a:p>
          <a:p>
            <a:pPr>
              <a:spcBef>
                <a:spcPts val="2200"/>
              </a:spcBef>
              <a:buSzPts val="2400"/>
            </a:pPr>
            <a:endParaRPr sz="2400" dirty="0">
              <a:solidFill>
                <a:srgbClr val="3F3F3F"/>
              </a:solidFill>
              <a:latin typeface="Cambria"/>
              <a:ea typeface="Cambria"/>
              <a:cs typeface="Cambria"/>
              <a:sym typeface="Cambria"/>
            </a:endParaRPr>
          </a:p>
          <a:p>
            <a:pPr algn="ctr">
              <a:spcBef>
                <a:spcPts val="1000"/>
              </a:spcBef>
              <a:buSzPts val="2400"/>
            </a:pPr>
            <a:endParaRPr sz="2400" dirty="0">
              <a:solidFill>
                <a:srgbClr val="3F3F3F"/>
              </a:solidFill>
              <a:latin typeface="Cambria"/>
              <a:ea typeface="Cambria"/>
              <a:cs typeface="Cambria"/>
              <a:sym typeface="Cambria"/>
            </a:endParaRPr>
          </a:p>
        </p:txBody>
      </p:sp>
      <p:sp>
        <p:nvSpPr>
          <p:cNvPr id="425" name="Google Shape;425;p48"/>
          <p:cNvSpPr/>
          <p:nvPr/>
        </p:nvSpPr>
        <p:spPr>
          <a:xfrm>
            <a:off x="4755547" y="1746804"/>
            <a:ext cx="2463781" cy="877318"/>
          </a:xfrm>
          <a:custGeom>
            <a:avLst/>
            <a:gdLst/>
            <a:ahLst/>
            <a:cxnLst/>
            <a:rect l="l" t="t" r="r" b="b"/>
            <a:pathLst>
              <a:path w="120000" h="120000" extrusionOk="0">
                <a:moveTo>
                  <a:pt x="0" y="0"/>
                </a:moveTo>
                <a:lnTo>
                  <a:pt x="120000" y="0"/>
                </a:lnTo>
                <a:lnTo>
                  <a:pt x="120000" y="120000"/>
                </a:lnTo>
                <a:lnTo>
                  <a:pt x="0" y="120000"/>
                </a:lnTo>
                <a:lnTo>
                  <a:pt x="0" y="0"/>
                </a:lnTo>
                <a:close/>
              </a:path>
            </a:pathLst>
          </a:custGeom>
          <a:solidFill>
            <a:srgbClr val="B37C33"/>
          </a:solidFill>
          <a:ln>
            <a:noFill/>
          </a:ln>
          <a:effectLst>
            <a:outerShdw blurRad="57150" dist="19050" dir="5400000" algn="bl" rotWithShape="0">
              <a:srgbClr val="000000">
                <a:alpha val="47843"/>
              </a:srgbClr>
            </a:outerShdw>
          </a:effectLst>
        </p:spPr>
        <p:txBody>
          <a:bodyPr spcFirstLastPara="1" wrap="square" lIns="12700" tIns="12700" rIns="12700" bIns="12700" anchor="ctr" anchorCtr="0">
            <a:noAutofit/>
          </a:bodyPr>
          <a:lstStyle/>
          <a:p>
            <a:pPr algn="ctr">
              <a:lnSpc>
                <a:spcPct val="90000"/>
              </a:lnSpc>
              <a:buSzPts val="700"/>
            </a:pPr>
            <a:endParaRPr sz="2800" b="1">
              <a:solidFill>
                <a:srgbClr val="990000"/>
              </a:solidFill>
              <a:latin typeface="Cambria"/>
              <a:ea typeface="Cambria"/>
              <a:cs typeface="Cambria"/>
              <a:sym typeface="Cambria"/>
            </a:endParaRPr>
          </a:p>
        </p:txBody>
      </p:sp>
      <p:sp>
        <p:nvSpPr>
          <p:cNvPr id="426" name="Google Shape;426;p48"/>
          <p:cNvSpPr txBox="1"/>
          <p:nvPr/>
        </p:nvSpPr>
        <p:spPr>
          <a:xfrm>
            <a:off x="4894866" y="1956699"/>
            <a:ext cx="2166300" cy="418200"/>
          </a:xfrm>
          <a:prstGeom prst="rect">
            <a:avLst/>
          </a:prstGeom>
          <a:noFill/>
          <a:ln>
            <a:noFill/>
          </a:ln>
          <a:effectLst>
            <a:outerShdw blurRad="57150" dist="19050" dir="5400000" algn="bl" rotWithShape="0">
              <a:srgbClr val="000000">
                <a:alpha val="47843"/>
              </a:srgbClr>
            </a:outerShdw>
          </a:effectLst>
        </p:spPr>
        <p:txBody>
          <a:bodyPr spcFirstLastPara="1" wrap="square" lIns="91425" tIns="45700" rIns="91425" bIns="45700" anchor="t" anchorCtr="0">
            <a:noAutofit/>
          </a:bodyPr>
          <a:lstStyle/>
          <a:p>
            <a:pPr algn="ctr">
              <a:lnSpc>
                <a:spcPct val="90000"/>
              </a:lnSpc>
              <a:buClr>
                <a:srgbClr val="990000"/>
              </a:buClr>
              <a:buSzPts val="700"/>
            </a:pPr>
            <a:r>
              <a:rPr lang="en-US" sz="2800" b="1">
                <a:solidFill>
                  <a:schemeClr val="lt1"/>
                </a:solidFill>
                <a:latin typeface="Cambria"/>
                <a:ea typeface="Cambria"/>
                <a:cs typeface="Cambria"/>
                <a:sym typeface="Cambria"/>
              </a:rPr>
              <a:t>Apologetics</a:t>
            </a:r>
            <a:endParaRPr sz="2800" b="1">
              <a:solidFill>
                <a:schemeClr val="lt1"/>
              </a:solidFill>
              <a:latin typeface="Cambria"/>
              <a:ea typeface="Cambria"/>
              <a:cs typeface="Cambria"/>
              <a:sym typeface="Cambria"/>
            </a:endParaRPr>
          </a:p>
        </p:txBody>
      </p:sp>
      <p:sp>
        <p:nvSpPr>
          <p:cNvPr id="427" name="Google Shape;427;p48"/>
          <p:cNvSpPr txBox="1"/>
          <p:nvPr/>
        </p:nvSpPr>
        <p:spPr>
          <a:xfrm>
            <a:off x="2815602" y="319530"/>
            <a:ext cx="6324000" cy="1058400"/>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noAutofit/>
          </a:bodyPr>
          <a:lstStyle/>
          <a:p>
            <a:pPr algn="ctr">
              <a:buClr>
                <a:schemeClr val="lt1"/>
              </a:buClr>
              <a:buSzPts val="7200"/>
            </a:pPr>
            <a:r>
              <a:rPr lang="en-US" sz="6000" b="1">
                <a:solidFill>
                  <a:schemeClr val="lt1"/>
                </a:solidFill>
                <a:latin typeface="Century Gothic"/>
                <a:ea typeface="Century Gothic"/>
                <a:cs typeface="Century Gothic"/>
                <a:sym typeface="Century Gothic"/>
              </a:rPr>
              <a:t>LIMITED PREP</a:t>
            </a:r>
            <a:endParaRPr sz="6000"/>
          </a:p>
        </p:txBody>
      </p:sp>
      <p:sp>
        <p:nvSpPr>
          <p:cNvPr id="428" name="Google Shape;428;p48"/>
          <p:cNvSpPr/>
          <p:nvPr/>
        </p:nvSpPr>
        <p:spPr>
          <a:xfrm flipH="1">
            <a:off x="-213754" y="1557224"/>
            <a:ext cx="205934" cy="115108"/>
          </a:xfrm>
          <a:custGeom>
            <a:avLst/>
            <a:gdLst/>
            <a:ahLst/>
            <a:cxnLst/>
            <a:rect l="l" t="t" r="r" b="b"/>
            <a:pathLst>
              <a:path w="120000" h="120000" extrusionOk="0">
                <a:moveTo>
                  <a:pt x="0" y="0"/>
                </a:moveTo>
                <a:lnTo>
                  <a:pt x="120000" y="0"/>
                </a:lnTo>
                <a:lnTo>
                  <a:pt x="120000" y="120000"/>
                </a:lnTo>
                <a:lnTo>
                  <a:pt x="0" y="120000"/>
                </a:lnTo>
                <a:lnTo>
                  <a:pt x="0" y="0"/>
                </a:lnTo>
                <a:close/>
              </a:path>
            </a:pathLst>
          </a:custGeom>
          <a:solidFill>
            <a:srgbClr val="B37C33"/>
          </a:solidFill>
          <a:ln>
            <a:noFill/>
          </a:ln>
          <a:effectLst>
            <a:outerShdw blurRad="57150" dist="19050" dir="5400000" algn="bl" rotWithShape="0">
              <a:srgbClr val="000000">
                <a:alpha val="47843"/>
              </a:srgbClr>
            </a:outerShdw>
          </a:effectLst>
        </p:spPr>
        <p:txBody>
          <a:bodyPr spcFirstLastPara="1" wrap="square" lIns="12700" tIns="12700" rIns="12700" bIns="12700" anchor="ctr" anchorCtr="0">
            <a:noAutofit/>
          </a:bodyPr>
          <a:lstStyle/>
          <a:p>
            <a:pPr algn="ctr">
              <a:lnSpc>
                <a:spcPct val="90000"/>
              </a:lnSpc>
              <a:buClr>
                <a:schemeClr val="dk1"/>
              </a:buClr>
              <a:buSzPts val="700"/>
            </a:pPr>
            <a:endParaRPr sz="2800" b="1">
              <a:solidFill>
                <a:srgbClr val="990000"/>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3"/>
          <p:cNvSpPr txBox="1">
            <a:spLocks noGrp="1"/>
          </p:cNvSpPr>
          <p:nvPr>
            <p:ph type="title"/>
          </p:nvPr>
        </p:nvSpPr>
        <p:spPr>
          <a:prstGeom prst="rect">
            <a:avLst/>
          </a:prstGeom>
          <a:noFill/>
          <a:ln>
            <a:noFill/>
          </a:ln>
        </p:spPr>
        <p:txBody>
          <a:bodyPr spcFirstLastPara="1" vert="horz" wrap="square" lIns="91425" tIns="45700" rIns="91425" bIns="45700" rtlCol="0" anchor="b" anchorCtr="0">
            <a:normAutofit/>
          </a:bodyPr>
          <a:lstStyle/>
          <a:p>
            <a:pPr>
              <a:buSzPts val="1875"/>
            </a:pPr>
            <a:r>
              <a:rPr lang="en-US" sz="8900"/>
              <a:t>Questions ?</a:t>
            </a:r>
            <a:endParaRPr sz="8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4"/>
          <p:cNvSpPr txBox="1"/>
          <p:nvPr/>
        </p:nvSpPr>
        <p:spPr>
          <a:xfrm>
            <a:off x="4096352" y="5526023"/>
            <a:ext cx="3215419" cy="1246501"/>
          </a:xfrm>
          <a:prstGeom prst="rect">
            <a:avLst/>
          </a:prstGeom>
          <a:noFill/>
          <a:ln>
            <a:noFill/>
          </a:ln>
        </p:spPr>
        <p:txBody>
          <a:bodyPr spcFirstLastPara="1" wrap="square" lIns="91425" tIns="45700" rIns="91425" bIns="45700" anchor="t" anchorCtr="0">
            <a:noAutofit/>
          </a:bodyPr>
          <a:lstStyle/>
          <a:p>
            <a:pPr>
              <a:buClr>
                <a:srgbClr val="3F3F3F"/>
              </a:buClr>
              <a:buSzPts val="500"/>
            </a:pPr>
            <a:r>
              <a:rPr lang="en-US" sz="2000" b="1" dirty="0">
                <a:solidFill>
                  <a:srgbClr val="3F3F3F"/>
                </a:solidFill>
                <a:latin typeface="Cambria"/>
                <a:ea typeface="Cambria"/>
                <a:cs typeface="Cambria"/>
                <a:sym typeface="Cambria"/>
              </a:rPr>
              <a:t>Tabulation Ballot:</a:t>
            </a:r>
            <a:endParaRPr dirty="0"/>
          </a:p>
          <a:p>
            <a:pPr>
              <a:buClr>
                <a:srgbClr val="3F3F3F"/>
              </a:buClr>
              <a:buSzPts val="500"/>
            </a:pPr>
            <a:r>
              <a:rPr lang="en-US" sz="2000" dirty="0">
                <a:solidFill>
                  <a:srgbClr val="3F3F3F"/>
                </a:solidFill>
                <a:latin typeface="Cambria"/>
                <a:ea typeface="Cambria"/>
                <a:cs typeface="Cambria"/>
                <a:sym typeface="Cambria"/>
              </a:rPr>
              <a:t>Ranking the room</a:t>
            </a:r>
            <a:endParaRPr dirty="0"/>
          </a:p>
          <a:p>
            <a:pPr>
              <a:buClr>
                <a:srgbClr val="3F3F3F"/>
              </a:buClr>
              <a:buSzPts val="500"/>
            </a:pPr>
            <a:r>
              <a:rPr lang="en-US" sz="2000" b="1" dirty="0">
                <a:solidFill>
                  <a:srgbClr val="932A1D"/>
                </a:solidFill>
                <a:latin typeface="Cambria"/>
                <a:ea typeface="Cambria"/>
                <a:cs typeface="Cambria"/>
                <a:sym typeface="Cambria"/>
              </a:rPr>
              <a:t>(Event rules will be in your judge packet.)</a:t>
            </a:r>
            <a:endParaRPr b="1" dirty="0">
              <a:solidFill>
                <a:srgbClr val="932A1D"/>
              </a:solidFill>
            </a:endParaRPr>
          </a:p>
        </p:txBody>
      </p:sp>
      <p:sp>
        <p:nvSpPr>
          <p:cNvPr id="452" name="Google Shape;452;p14"/>
          <p:cNvSpPr txBox="1"/>
          <p:nvPr/>
        </p:nvSpPr>
        <p:spPr>
          <a:xfrm>
            <a:off x="7769230" y="4959350"/>
            <a:ext cx="2117700" cy="400200"/>
          </a:xfrm>
          <a:prstGeom prst="rect">
            <a:avLst/>
          </a:prstGeom>
          <a:noFill/>
          <a:ln>
            <a:noFill/>
          </a:ln>
        </p:spPr>
        <p:txBody>
          <a:bodyPr spcFirstLastPara="1" wrap="square" lIns="91425" tIns="45700" rIns="91425" bIns="45700" anchor="t" anchorCtr="0">
            <a:noAutofit/>
          </a:bodyPr>
          <a:lstStyle/>
          <a:p>
            <a:pPr>
              <a:buSzPts val="2000"/>
            </a:pPr>
            <a:endParaRPr sz="2000">
              <a:latin typeface="Century Gothic"/>
              <a:ea typeface="Century Gothic"/>
              <a:cs typeface="Century Gothic"/>
              <a:sym typeface="Century Gothic"/>
            </a:endParaRPr>
          </a:p>
        </p:txBody>
      </p:sp>
      <p:sp>
        <p:nvSpPr>
          <p:cNvPr id="453" name="Google Shape;453;p14"/>
          <p:cNvSpPr txBox="1"/>
          <p:nvPr/>
        </p:nvSpPr>
        <p:spPr>
          <a:xfrm>
            <a:off x="3039166" y="364486"/>
            <a:ext cx="6070500" cy="1246500"/>
          </a:xfrm>
          <a:prstGeom prst="rect">
            <a:avLst/>
          </a:prstGeom>
          <a:noFill/>
          <a:ln>
            <a:noFill/>
          </a:ln>
        </p:spPr>
        <p:txBody>
          <a:bodyPr spcFirstLastPara="1" wrap="square" lIns="91425" tIns="45700" rIns="91425" bIns="45700" anchor="t" anchorCtr="0">
            <a:noAutofit/>
          </a:bodyPr>
          <a:lstStyle/>
          <a:p>
            <a:pPr>
              <a:buClr>
                <a:srgbClr val="3F3F3F"/>
              </a:buClr>
              <a:buSzPts val="1875"/>
            </a:pPr>
            <a:r>
              <a:rPr lang="en-US" sz="7500">
                <a:solidFill>
                  <a:srgbClr val="3F3F3F"/>
                </a:solidFill>
                <a:latin typeface="Century Gothic"/>
                <a:ea typeface="Century Gothic"/>
                <a:cs typeface="Century Gothic"/>
                <a:sym typeface="Century Gothic"/>
              </a:rPr>
              <a:t>Ballots…</a:t>
            </a:r>
            <a:endParaRPr/>
          </a:p>
        </p:txBody>
      </p:sp>
      <p:sp>
        <p:nvSpPr>
          <p:cNvPr id="454" name="Google Shape;454;p14"/>
          <p:cNvSpPr txBox="1"/>
          <p:nvPr/>
        </p:nvSpPr>
        <p:spPr>
          <a:xfrm>
            <a:off x="2143000" y="1530350"/>
            <a:ext cx="1755900" cy="1200300"/>
          </a:xfrm>
          <a:prstGeom prst="rect">
            <a:avLst/>
          </a:prstGeom>
          <a:noFill/>
          <a:ln>
            <a:noFill/>
          </a:ln>
        </p:spPr>
        <p:txBody>
          <a:bodyPr spcFirstLastPara="1" wrap="square" lIns="91425" tIns="45700" rIns="91425" bIns="45700" anchor="t" anchorCtr="0">
            <a:noAutofit/>
          </a:bodyPr>
          <a:lstStyle/>
          <a:p>
            <a:pPr>
              <a:buClr>
                <a:srgbClr val="3F3F3F"/>
              </a:buClr>
              <a:buSzPts val="900"/>
            </a:pPr>
            <a:r>
              <a:rPr lang="en-US" sz="3600" b="1">
                <a:solidFill>
                  <a:srgbClr val="3F3F3F"/>
                </a:solidFill>
                <a:latin typeface="Cambria"/>
                <a:ea typeface="Cambria"/>
                <a:cs typeface="Cambria"/>
                <a:sym typeface="Cambria"/>
              </a:rPr>
              <a:t>Two     Types:</a:t>
            </a:r>
            <a:endParaRPr/>
          </a:p>
        </p:txBody>
      </p:sp>
      <p:sp>
        <p:nvSpPr>
          <p:cNvPr id="455" name="Google Shape;455;p14"/>
          <p:cNvSpPr txBox="1"/>
          <p:nvPr/>
        </p:nvSpPr>
        <p:spPr>
          <a:xfrm>
            <a:off x="8793018" y="6078295"/>
            <a:ext cx="2461011" cy="696636"/>
          </a:xfrm>
          <a:prstGeom prst="rect">
            <a:avLst/>
          </a:prstGeom>
          <a:noFill/>
          <a:ln>
            <a:noFill/>
          </a:ln>
        </p:spPr>
        <p:txBody>
          <a:bodyPr spcFirstLastPara="1" wrap="square" lIns="91425" tIns="45700" rIns="91425" bIns="45700" anchor="t" anchorCtr="0">
            <a:noAutofit/>
          </a:bodyPr>
          <a:lstStyle/>
          <a:p>
            <a:pPr>
              <a:buClr>
                <a:srgbClr val="3F3F3F"/>
              </a:buClr>
              <a:buSzPts val="500"/>
            </a:pPr>
            <a:r>
              <a:rPr lang="en-US" sz="2000" b="1" dirty="0">
                <a:solidFill>
                  <a:srgbClr val="3F3F3F"/>
                </a:solidFill>
                <a:latin typeface="Cambria"/>
                <a:ea typeface="Cambria"/>
                <a:cs typeface="Cambria"/>
                <a:sym typeface="Cambria"/>
              </a:rPr>
              <a:t>Student Ballots:</a:t>
            </a:r>
            <a:endParaRPr dirty="0"/>
          </a:p>
          <a:p>
            <a:pPr>
              <a:buClr>
                <a:srgbClr val="3F3F3F"/>
              </a:buClr>
              <a:buSzPts val="500"/>
            </a:pPr>
            <a:r>
              <a:rPr lang="en-US" sz="2000" dirty="0">
                <a:solidFill>
                  <a:srgbClr val="3F3F3F"/>
                </a:solidFill>
                <a:latin typeface="Cambria"/>
                <a:ea typeface="Cambria"/>
                <a:cs typeface="Cambria"/>
                <a:sym typeface="Cambria"/>
              </a:rPr>
              <a:t>Educate student</a:t>
            </a:r>
            <a:br>
              <a:rPr lang="en-US" sz="2000" dirty="0">
                <a:solidFill>
                  <a:srgbClr val="3F3F3F"/>
                </a:solidFill>
                <a:latin typeface="Cambria"/>
                <a:ea typeface="Cambria"/>
                <a:cs typeface="Cambria"/>
                <a:sym typeface="Cambria"/>
              </a:rPr>
            </a:br>
            <a:endParaRPr sz="2000" dirty="0">
              <a:solidFill>
                <a:srgbClr val="3F3F3F"/>
              </a:solidFill>
              <a:latin typeface="Cambria"/>
              <a:ea typeface="Cambria"/>
              <a:cs typeface="Cambria"/>
              <a:sym typeface="Cambria"/>
            </a:endParaRPr>
          </a:p>
        </p:txBody>
      </p:sp>
      <p:pic>
        <p:nvPicPr>
          <p:cNvPr id="6" name="Picture 5">
            <a:extLst>
              <a:ext uri="{FF2B5EF4-FFF2-40B4-BE49-F238E27FC236}">
                <a16:creationId xmlns:a16="http://schemas.microsoft.com/office/drawing/2014/main" id="{D6C83784-A4B8-1F6C-77F5-3558C2054283}"/>
              </a:ext>
            </a:extLst>
          </p:cNvPr>
          <p:cNvPicPr>
            <a:picLocks noChangeAspect="1"/>
          </p:cNvPicPr>
          <p:nvPr/>
        </p:nvPicPr>
        <p:blipFill>
          <a:blip r:embed="rId3"/>
          <a:stretch>
            <a:fillRect/>
          </a:stretch>
        </p:blipFill>
        <p:spPr>
          <a:xfrm>
            <a:off x="7765751" y="364486"/>
            <a:ext cx="3767655" cy="5584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DE510E0-22E6-D095-B3CA-E78226DC1AF0}"/>
              </a:ext>
            </a:extLst>
          </p:cNvPr>
          <p:cNvPicPr>
            <a:picLocks noChangeAspect="1"/>
          </p:cNvPicPr>
          <p:nvPr/>
        </p:nvPicPr>
        <p:blipFill>
          <a:blip r:embed="rId4"/>
          <a:stretch>
            <a:fillRect/>
          </a:stretch>
        </p:blipFill>
        <p:spPr>
          <a:xfrm>
            <a:off x="4426250" y="1531299"/>
            <a:ext cx="2962842" cy="391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54"/>
                                        </p:tgtEl>
                                        <p:attrNameLst>
                                          <p:attrName>style.visibility</p:attrName>
                                        </p:attrNameLst>
                                      </p:cBhvr>
                                      <p:to>
                                        <p:strVal val="visible"/>
                                      </p:to>
                                    </p:set>
                                  </p:childTnLst>
                                </p:cTn>
                              </p:par>
                            </p:childTnLst>
                          </p:cTn>
                        </p:par>
                        <p:par>
                          <p:cTn id="7" fill="hold">
                            <p:stCondLst>
                              <p:cond delay="1"/>
                            </p:stCondLst>
                            <p:childTnLst>
                              <p:par>
                                <p:cTn id="8" presetID="10" presetClass="entr" presetSubtype="0" fill="hold" nodeType="afterEffect">
                                  <p:stCondLst>
                                    <p:cond delay="500"/>
                                  </p:stCondLst>
                                  <p:childTnLst>
                                    <p:set>
                                      <p:cBhvr>
                                        <p:cTn id="9" dur="1" fill="hold">
                                          <p:stCondLst>
                                            <p:cond delay="0"/>
                                          </p:stCondLst>
                                        </p:cTn>
                                        <p:tgtEl>
                                          <p:spTgt spid="451"/>
                                        </p:tgtEl>
                                        <p:attrNameLst>
                                          <p:attrName>style.visibility</p:attrName>
                                        </p:attrNameLst>
                                      </p:cBhvr>
                                      <p:to>
                                        <p:strVal val="visible"/>
                                      </p:to>
                                    </p:set>
                                    <p:animEffect transition="in" filter="fade">
                                      <p:cBhvr>
                                        <p:cTn id="10" dur="1000"/>
                                        <p:tgtEl>
                                          <p:spTgt spid="451"/>
                                        </p:tgtEl>
                                      </p:cBhvr>
                                    </p:animEffect>
                                  </p:childTnLst>
                                </p:cTn>
                              </p:par>
                            </p:childTnLst>
                          </p:cTn>
                        </p:par>
                        <p:par>
                          <p:cTn id="11" fill="hold">
                            <p:stCondLst>
                              <p:cond delay="1001"/>
                            </p:stCondLst>
                            <p:childTnLst>
                              <p:par>
                                <p:cTn id="12" presetID="10" presetClass="entr" presetSubtype="0" fill="hold" nodeType="afterEffect">
                                  <p:stCondLst>
                                    <p:cond delay="0"/>
                                  </p:stCondLst>
                                  <p:childTnLst>
                                    <p:set>
                                      <p:cBhvr>
                                        <p:cTn id="13" dur="1" fill="hold">
                                          <p:stCondLst>
                                            <p:cond delay="0"/>
                                          </p:stCondLst>
                                        </p:cTn>
                                        <p:tgtEl>
                                          <p:spTgt spid="455"/>
                                        </p:tgtEl>
                                        <p:attrNameLst>
                                          <p:attrName>style.visibility</p:attrName>
                                        </p:attrNameLst>
                                      </p:cBhvr>
                                      <p:to>
                                        <p:strVal val="visible"/>
                                      </p:to>
                                    </p:set>
                                    <p:animEffect transition="in" filter="fade">
                                      <p:cBhvr>
                                        <p:cTn id="14" dur="10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5"/>
          <p:cNvSpPr txBox="1"/>
          <p:nvPr/>
        </p:nvSpPr>
        <p:spPr>
          <a:xfrm>
            <a:off x="2924337" y="1566283"/>
            <a:ext cx="4388700" cy="5016900"/>
          </a:xfrm>
          <a:prstGeom prst="rect">
            <a:avLst/>
          </a:prstGeom>
          <a:noFill/>
          <a:ln>
            <a:noFill/>
          </a:ln>
        </p:spPr>
        <p:txBody>
          <a:bodyPr spcFirstLastPara="1" wrap="square" lIns="91425" tIns="45700" rIns="91425" bIns="45700" anchor="t" anchorCtr="0">
            <a:noAutofit/>
          </a:bodyPr>
          <a:lstStyle/>
          <a:p>
            <a:pPr marL="457200" indent="-419100">
              <a:buClr>
                <a:srgbClr val="932A1D"/>
              </a:buClr>
              <a:buSzPts val="3000"/>
              <a:buFont typeface="Arial"/>
              <a:buChar char="•"/>
            </a:pPr>
            <a:r>
              <a:rPr lang="en-US" sz="1800" dirty="0">
                <a:solidFill>
                  <a:schemeClr val="dk1"/>
                </a:solidFill>
                <a:latin typeface="Cambria"/>
                <a:ea typeface="Cambria"/>
                <a:cs typeface="Cambria"/>
                <a:sym typeface="Cambria"/>
              </a:rPr>
              <a:t>Please make sure all boxes are filled in. You may mark an X on the point value you wish to assign for each category.</a:t>
            </a:r>
            <a:endParaRPr sz="1800" dirty="0"/>
          </a:p>
          <a:p>
            <a:pPr marL="457200" indent="-419100">
              <a:spcBef>
                <a:spcPts val="1000"/>
              </a:spcBef>
              <a:buClr>
                <a:srgbClr val="932A1D"/>
              </a:buClr>
              <a:buSzPts val="3000"/>
              <a:buFont typeface="Arial"/>
              <a:buChar char="•"/>
            </a:pPr>
            <a:r>
              <a:rPr lang="en-US" sz="1800" dirty="0">
                <a:solidFill>
                  <a:schemeClr val="dk1"/>
                </a:solidFill>
                <a:latin typeface="Cambria"/>
                <a:ea typeface="Cambria"/>
                <a:cs typeface="Cambria"/>
                <a:sym typeface="Cambria"/>
              </a:rPr>
              <a:t>Copy speaker, room, and round from the Master Tabulation Ballot </a:t>
            </a:r>
            <a:br>
              <a:rPr lang="en-US" sz="1800" dirty="0">
                <a:solidFill>
                  <a:schemeClr val="dk1"/>
                </a:solidFill>
                <a:latin typeface="Cambria"/>
                <a:ea typeface="Cambria"/>
                <a:cs typeface="Cambria"/>
                <a:sym typeface="Cambria"/>
              </a:rPr>
            </a:br>
            <a:r>
              <a:rPr lang="en-US" sz="1800" dirty="0">
                <a:solidFill>
                  <a:schemeClr val="dk1"/>
                </a:solidFill>
                <a:latin typeface="Cambria"/>
                <a:ea typeface="Cambria"/>
                <a:cs typeface="Cambria"/>
                <a:sym typeface="Cambria"/>
              </a:rPr>
              <a:t>(Please use dark ink)</a:t>
            </a:r>
            <a:endParaRPr sz="1800" dirty="0"/>
          </a:p>
          <a:p>
            <a:pPr marL="457200" indent="-419100">
              <a:spcBef>
                <a:spcPts val="2200"/>
              </a:spcBef>
              <a:buClr>
                <a:srgbClr val="932A1D"/>
              </a:buClr>
              <a:buSzPts val="3000"/>
              <a:buFont typeface="Arial"/>
              <a:buChar char="•"/>
            </a:pPr>
            <a:r>
              <a:rPr lang="en-US" sz="1800" dirty="0">
                <a:solidFill>
                  <a:schemeClr val="dk1"/>
                </a:solidFill>
                <a:latin typeface="Cambria"/>
                <a:ea typeface="Cambria"/>
                <a:cs typeface="Cambria"/>
                <a:sym typeface="Cambria"/>
              </a:rPr>
              <a:t>Judge = you!</a:t>
            </a:r>
            <a:endParaRPr sz="1800" dirty="0"/>
          </a:p>
          <a:p>
            <a:pPr marL="457200" indent="-419100">
              <a:spcBef>
                <a:spcPts val="2200"/>
              </a:spcBef>
              <a:buClr>
                <a:srgbClr val="932A1D"/>
              </a:buClr>
              <a:buSzPts val="3000"/>
              <a:buFont typeface="Arial"/>
              <a:buChar char="•"/>
            </a:pPr>
            <a:r>
              <a:rPr lang="en-US" sz="1800" dirty="0">
                <a:solidFill>
                  <a:schemeClr val="dk1"/>
                </a:solidFill>
                <a:latin typeface="Cambria"/>
                <a:ea typeface="Cambria"/>
                <a:cs typeface="Cambria"/>
                <a:sym typeface="Cambria"/>
              </a:rPr>
              <a:t>Jot down topic</a:t>
            </a:r>
            <a:endParaRPr sz="1800" dirty="0"/>
          </a:p>
          <a:p>
            <a:pPr marL="457200" indent="-419100">
              <a:spcBef>
                <a:spcPts val="2200"/>
              </a:spcBef>
              <a:buClr>
                <a:srgbClr val="932A1D"/>
              </a:buClr>
              <a:buSzPts val="3000"/>
              <a:buFont typeface="Arial"/>
              <a:buChar char="•"/>
            </a:pPr>
            <a:r>
              <a:rPr lang="en-US" sz="1800" dirty="0">
                <a:solidFill>
                  <a:schemeClr val="dk1"/>
                </a:solidFill>
                <a:latin typeface="Cambria"/>
                <a:ea typeface="Cambria"/>
                <a:cs typeface="Cambria"/>
                <a:sym typeface="Cambria"/>
              </a:rPr>
              <a:t>No minimum time limits</a:t>
            </a:r>
            <a:endParaRPr sz="1800" dirty="0"/>
          </a:p>
          <a:p>
            <a:pPr marL="457200" indent="-419100">
              <a:spcBef>
                <a:spcPts val="2200"/>
              </a:spcBef>
              <a:buClr>
                <a:srgbClr val="932A1D"/>
              </a:buClr>
              <a:buSzPts val="3000"/>
              <a:buFont typeface="Arial"/>
              <a:buChar char="•"/>
            </a:pPr>
            <a:r>
              <a:rPr lang="en-US" sz="1800" dirty="0">
                <a:solidFill>
                  <a:schemeClr val="dk1"/>
                </a:solidFill>
                <a:latin typeface="Cambria"/>
                <a:ea typeface="Cambria"/>
                <a:cs typeface="Cambria"/>
                <a:sym typeface="Cambria"/>
              </a:rPr>
              <a:t>Duration = length of speech</a:t>
            </a:r>
            <a:endParaRPr sz="1800" strike="sngStrike" dirty="0"/>
          </a:p>
          <a:p>
            <a:pPr marL="548640" lvl="1" indent="-345440">
              <a:spcBef>
                <a:spcPts val="2200"/>
              </a:spcBef>
              <a:buClr>
                <a:srgbClr val="A5A5A5"/>
              </a:buClr>
              <a:buSzPts val="2400"/>
            </a:pPr>
            <a:endParaRPr sz="2400" dirty="0">
              <a:solidFill>
                <a:srgbClr val="3F3F3F"/>
              </a:solidFill>
              <a:latin typeface="Cambria"/>
              <a:ea typeface="Cambria"/>
              <a:cs typeface="Cambria"/>
              <a:sym typeface="Cambria"/>
            </a:endParaRPr>
          </a:p>
          <a:p>
            <a:pPr marL="548640" lvl="1" indent="-345440">
              <a:spcBef>
                <a:spcPts val="1200"/>
              </a:spcBef>
              <a:buClr>
                <a:srgbClr val="A5A5A5"/>
              </a:buClr>
              <a:buSzPts val="2400"/>
            </a:pPr>
            <a:endParaRPr sz="2400" dirty="0">
              <a:solidFill>
                <a:srgbClr val="3F3F3F"/>
              </a:solidFill>
              <a:latin typeface="Cambria"/>
              <a:ea typeface="Cambria"/>
              <a:cs typeface="Cambria"/>
              <a:sym typeface="Cambria"/>
            </a:endParaRPr>
          </a:p>
        </p:txBody>
      </p:sp>
      <p:sp>
        <p:nvSpPr>
          <p:cNvPr id="467" name="Google Shape;467;p15"/>
          <p:cNvSpPr txBox="1"/>
          <p:nvPr/>
        </p:nvSpPr>
        <p:spPr>
          <a:xfrm>
            <a:off x="2987048" y="365760"/>
            <a:ext cx="6925500" cy="1107900"/>
          </a:xfrm>
          <a:prstGeom prst="rect">
            <a:avLst/>
          </a:prstGeom>
          <a:noFill/>
          <a:ln>
            <a:noFill/>
          </a:ln>
        </p:spPr>
        <p:txBody>
          <a:bodyPr spcFirstLastPara="1" wrap="square" lIns="91425" tIns="45700" rIns="91425" bIns="45700" anchor="t" anchorCtr="0">
            <a:noAutofit/>
          </a:bodyPr>
          <a:lstStyle/>
          <a:p>
            <a:pPr>
              <a:buClr>
                <a:srgbClr val="3F3F3F"/>
              </a:buClr>
              <a:buSzPts val="1650"/>
            </a:pPr>
            <a:r>
              <a:rPr lang="en-US" sz="6600">
                <a:solidFill>
                  <a:srgbClr val="3F3F3F"/>
                </a:solidFill>
                <a:latin typeface="Century Gothic"/>
                <a:ea typeface="Century Gothic"/>
                <a:cs typeface="Century Gothic"/>
                <a:sym typeface="Century Gothic"/>
              </a:rPr>
              <a:t>Student Ballot…</a:t>
            </a:r>
            <a:endParaRPr/>
          </a:p>
        </p:txBody>
      </p:sp>
      <p:pic>
        <p:nvPicPr>
          <p:cNvPr id="3" name="Picture 2">
            <a:extLst>
              <a:ext uri="{FF2B5EF4-FFF2-40B4-BE49-F238E27FC236}">
                <a16:creationId xmlns:a16="http://schemas.microsoft.com/office/drawing/2014/main" id="{377B85C7-240B-2966-1D3D-E362A705780A}"/>
              </a:ext>
            </a:extLst>
          </p:cNvPr>
          <p:cNvPicPr>
            <a:picLocks noChangeAspect="1"/>
          </p:cNvPicPr>
          <p:nvPr/>
        </p:nvPicPr>
        <p:blipFill>
          <a:blip r:embed="rId3"/>
          <a:stretch>
            <a:fillRect/>
          </a:stretch>
        </p:blipFill>
        <p:spPr>
          <a:xfrm>
            <a:off x="7929339" y="1372525"/>
            <a:ext cx="3588406" cy="539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animEffect transition="in" filter="fade">
                                      <p:cBhvr>
                                        <p:cTn id="7" dur="1000"/>
                                        <p:tgtEl>
                                          <p:spTgt spid="4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6">
                                            <p:txEl>
                                              <p:pRg st="1" end="1"/>
                                            </p:txEl>
                                          </p:spTgt>
                                        </p:tgtEl>
                                        <p:attrNameLst>
                                          <p:attrName>style.visibility</p:attrName>
                                        </p:attrNameLst>
                                      </p:cBhvr>
                                      <p:to>
                                        <p:strVal val="visible"/>
                                      </p:to>
                                    </p:set>
                                    <p:animEffect transition="in" filter="fade">
                                      <p:cBhvr>
                                        <p:cTn id="10" dur="1000"/>
                                        <p:tgtEl>
                                          <p:spTgt spid="4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6">
                                            <p:txEl>
                                              <p:pRg st="2" end="2"/>
                                            </p:txEl>
                                          </p:spTgt>
                                        </p:tgtEl>
                                        <p:attrNameLst>
                                          <p:attrName>style.visibility</p:attrName>
                                        </p:attrNameLst>
                                      </p:cBhvr>
                                      <p:to>
                                        <p:strVal val="visible"/>
                                      </p:to>
                                    </p:set>
                                    <p:animEffect transition="in" filter="fade">
                                      <p:cBhvr>
                                        <p:cTn id="13" dur="1000"/>
                                        <p:tgtEl>
                                          <p:spTgt spid="46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66">
                                            <p:txEl>
                                              <p:pRg st="3" end="3"/>
                                            </p:txEl>
                                          </p:spTgt>
                                        </p:tgtEl>
                                        <p:attrNameLst>
                                          <p:attrName>style.visibility</p:attrName>
                                        </p:attrNameLst>
                                      </p:cBhvr>
                                      <p:to>
                                        <p:strVal val="visible"/>
                                      </p:to>
                                    </p:set>
                                    <p:animEffect transition="in" filter="fade">
                                      <p:cBhvr>
                                        <p:cTn id="16" dur="1000"/>
                                        <p:tgtEl>
                                          <p:spTgt spid="46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66">
                                            <p:txEl>
                                              <p:pRg st="4" end="4"/>
                                            </p:txEl>
                                          </p:spTgt>
                                        </p:tgtEl>
                                        <p:attrNameLst>
                                          <p:attrName>style.visibility</p:attrName>
                                        </p:attrNameLst>
                                      </p:cBhvr>
                                      <p:to>
                                        <p:strVal val="visible"/>
                                      </p:to>
                                    </p:set>
                                    <p:animEffect transition="in" filter="fade">
                                      <p:cBhvr>
                                        <p:cTn id="19" dur="1000"/>
                                        <p:tgtEl>
                                          <p:spTgt spid="46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66">
                                            <p:txEl>
                                              <p:pRg st="5" end="5"/>
                                            </p:txEl>
                                          </p:spTgt>
                                        </p:tgtEl>
                                        <p:attrNameLst>
                                          <p:attrName>style.visibility</p:attrName>
                                        </p:attrNameLst>
                                      </p:cBhvr>
                                      <p:to>
                                        <p:strVal val="visible"/>
                                      </p:to>
                                    </p:set>
                                    <p:animEffect transition="in" filter="fade">
                                      <p:cBhvr>
                                        <p:cTn id="22" dur="1000"/>
                                        <p:tgtEl>
                                          <p:spTgt spid="4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6"/>
          <p:cNvSpPr txBox="1"/>
          <p:nvPr/>
        </p:nvSpPr>
        <p:spPr>
          <a:xfrm>
            <a:off x="3088425" y="3844049"/>
            <a:ext cx="3789900" cy="1350000"/>
          </a:xfrm>
          <a:prstGeom prst="rect">
            <a:avLst/>
          </a:prstGeom>
          <a:noFill/>
          <a:ln>
            <a:noFill/>
          </a:ln>
        </p:spPr>
        <p:txBody>
          <a:bodyPr spcFirstLastPara="1" wrap="square" lIns="91425" tIns="45700" rIns="91425" bIns="45700" anchor="t" anchorCtr="0">
            <a:noAutofit/>
          </a:bodyPr>
          <a:lstStyle/>
          <a:p>
            <a:pPr>
              <a:buClr>
                <a:srgbClr val="980000"/>
              </a:buClr>
              <a:buSzPts val="600"/>
            </a:pPr>
            <a:r>
              <a:rPr lang="en-US" sz="2400" i="1">
                <a:solidFill>
                  <a:srgbClr val="932A1D"/>
                </a:solidFill>
                <a:latin typeface="Cambria"/>
                <a:ea typeface="Cambria"/>
                <a:cs typeface="Cambria"/>
                <a:sym typeface="Cambria"/>
              </a:rPr>
              <a:t>The numbers are not used by the tournament to determine points or rank.</a:t>
            </a:r>
            <a:endParaRPr sz="2400" i="1">
              <a:solidFill>
                <a:srgbClr val="932A1D"/>
              </a:solidFill>
              <a:latin typeface="Cambria"/>
              <a:ea typeface="Cambria"/>
              <a:cs typeface="Cambria"/>
              <a:sym typeface="Cambria"/>
            </a:endParaRPr>
          </a:p>
          <a:p>
            <a:pPr>
              <a:buClr>
                <a:srgbClr val="980000"/>
              </a:buClr>
              <a:buSzPts val="600"/>
            </a:pPr>
            <a:endParaRPr sz="2400" i="1">
              <a:solidFill>
                <a:srgbClr val="980000"/>
              </a:solidFill>
              <a:latin typeface="Cambria"/>
              <a:ea typeface="Cambria"/>
              <a:cs typeface="Cambria"/>
              <a:sym typeface="Cambria"/>
            </a:endParaRPr>
          </a:p>
        </p:txBody>
      </p:sp>
      <p:sp>
        <p:nvSpPr>
          <p:cNvPr id="478" name="Google Shape;478;p16"/>
          <p:cNvSpPr txBox="1"/>
          <p:nvPr/>
        </p:nvSpPr>
        <p:spPr>
          <a:xfrm>
            <a:off x="3192469" y="268288"/>
            <a:ext cx="184800" cy="369300"/>
          </a:xfrm>
          <a:prstGeom prst="rect">
            <a:avLst/>
          </a:prstGeom>
          <a:noFill/>
          <a:ln>
            <a:noFill/>
          </a:ln>
        </p:spPr>
        <p:txBody>
          <a:bodyPr spcFirstLastPara="1" wrap="square" lIns="91425" tIns="45700" rIns="91425" bIns="45700" anchor="t" anchorCtr="0">
            <a:noAutofit/>
          </a:bodyPr>
          <a:lstStyle/>
          <a:p>
            <a:pPr>
              <a:buSzPts val="1800"/>
            </a:pPr>
            <a:endParaRPr sz="1800">
              <a:latin typeface="Rambla"/>
              <a:ea typeface="Rambla"/>
              <a:cs typeface="Rambla"/>
              <a:sym typeface="Rambla"/>
            </a:endParaRPr>
          </a:p>
        </p:txBody>
      </p:sp>
      <p:sp>
        <p:nvSpPr>
          <p:cNvPr id="479" name="Google Shape;479;p16"/>
          <p:cNvSpPr txBox="1"/>
          <p:nvPr/>
        </p:nvSpPr>
        <p:spPr>
          <a:xfrm>
            <a:off x="1025236" y="365760"/>
            <a:ext cx="10557164" cy="1107900"/>
          </a:xfrm>
          <a:prstGeom prst="rect">
            <a:avLst/>
          </a:prstGeom>
          <a:noFill/>
          <a:ln>
            <a:noFill/>
          </a:ln>
        </p:spPr>
        <p:txBody>
          <a:bodyPr spcFirstLastPara="1" wrap="square" lIns="91425" tIns="45700" rIns="91425" bIns="45700" anchor="t" anchorCtr="0">
            <a:noAutofit/>
          </a:bodyPr>
          <a:lstStyle/>
          <a:p>
            <a:pPr>
              <a:buClr>
                <a:srgbClr val="3F3F3F"/>
              </a:buClr>
              <a:buSzPts val="1650"/>
            </a:pPr>
            <a:r>
              <a:rPr lang="en-US" sz="5000" dirty="0">
                <a:solidFill>
                  <a:srgbClr val="3F3F3F"/>
                </a:solidFill>
                <a:latin typeface="Century Gothic"/>
                <a:ea typeface="Century Gothic"/>
                <a:cs typeface="Century Gothic"/>
                <a:sym typeface="Century Gothic"/>
              </a:rPr>
              <a:t>Student Ballot Continued</a:t>
            </a:r>
            <a:r>
              <a:rPr lang="en-US" sz="6600" dirty="0">
                <a:solidFill>
                  <a:srgbClr val="3F3F3F"/>
                </a:solidFill>
                <a:latin typeface="Century Gothic"/>
                <a:ea typeface="Century Gothic"/>
                <a:cs typeface="Century Gothic"/>
                <a:sym typeface="Century Gothic"/>
              </a:rPr>
              <a:t>…</a:t>
            </a:r>
            <a:endParaRPr dirty="0"/>
          </a:p>
        </p:txBody>
      </p:sp>
      <p:sp>
        <p:nvSpPr>
          <p:cNvPr id="480" name="Google Shape;480;p16"/>
          <p:cNvSpPr/>
          <p:nvPr/>
        </p:nvSpPr>
        <p:spPr>
          <a:xfrm>
            <a:off x="3088417" y="1548920"/>
            <a:ext cx="3502800" cy="1077300"/>
          </a:xfrm>
          <a:prstGeom prst="rect">
            <a:avLst/>
          </a:prstGeom>
          <a:noFill/>
          <a:ln>
            <a:noFill/>
          </a:ln>
        </p:spPr>
        <p:txBody>
          <a:bodyPr spcFirstLastPara="1" wrap="square" lIns="91425" tIns="45700" rIns="91425" bIns="45700" anchor="t" anchorCtr="0">
            <a:noAutofit/>
          </a:bodyPr>
          <a:lstStyle/>
          <a:p>
            <a:pPr>
              <a:buClr>
                <a:srgbClr val="3F3F3F"/>
              </a:buClr>
              <a:buSzPts val="800"/>
            </a:pPr>
            <a:r>
              <a:rPr lang="en-US" sz="3200" dirty="0">
                <a:solidFill>
                  <a:srgbClr val="3F3F3F"/>
                </a:solidFill>
                <a:latin typeface="Cambria"/>
                <a:ea typeface="Cambria"/>
                <a:cs typeface="Cambria"/>
                <a:sym typeface="Cambria"/>
              </a:rPr>
              <a:t>Using rules </a:t>
            </a:r>
            <a:br>
              <a:rPr lang="en-US" sz="3200" dirty="0">
                <a:solidFill>
                  <a:srgbClr val="3F3F3F"/>
                </a:solidFill>
                <a:latin typeface="Cambria"/>
                <a:ea typeface="Cambria"/>
                <a:cs typeface="Cambria"/>
                <a:sym typeface="Cambria"/>
              </a:rPr>
            </a:br>
            <a:r>
              <a:rPr lang="en-US" sz="3200" dirty="0">
                <a:solidFill>
                  <a:srgbClr val="3F3F3F"/>
                </a:solidFill>
                <a:latin typeface="Cambria"/>
                <a:ea typeface="Cambria"/>
                <a:cs typeface="Cambria"/>
                <a:sym typeface="Cambria"/>
              </a:rPr>
              <a:t>and ballot criteria:</a:t>
            </a:r>
            <a:endParaRPr dirty="0"/>
          </a:p>
        </p:txBody>
      </p:sp>
      <p:sp>
        <p:nvSpPr>
          <p:cNvPr id="483" name="Google Shape;483;p16"/>
          <p:cNvSpPr/>
          <p:nvPr/>
        </p:nvSpPr>
        <p:spPr>
          <a:xfrm>
            <a:off x="3002167" y="2567769"/>
            <a:ext cx="3962400" cy="1200300"/>
          </a:xfrm>
          <a:prstGeom prst="rect">
            <a:avLst/>
          </a:prstGeom>
          <a:noFill/>
          <a:ln>
            <a:noFill/>
          </a:ln>
        </p:spPr>
        <p:txBody>
          <a:bodyPr spcFirstLastPara="1" wrap="square" lIns="91425" tIns="45700" rIns="91425" bIns="45700" anchor="t" anchorCtr="0">
            <a:noAutofit/>
          </a:bodyPr>
          <a:lstStyle/>
          <a:p>
            <a:pPr marL="457200">
              <a:buClr>
                <a:schemeClr val="dk1"/>
              </a:buClr>
              <a:buSzPts val="2400"/>
            </a:pPr>
            <a:r>
              <a:rPr lang="en-US" sz="2400" dirty="0">
                <a:solidFill>
                  <a:schemeClr val="dk1"/>
                </a:solidFill>
                <a:latin typeface="Cambria"/>
                <a:ea typeface="Cambria"/>
                <a:cs typeface="Cambria"/>
                <a:sym typeface="Cambria"/>
              </a:rPr>
              <a:t>Rate the student’s performance on “</a:t>
            </a:r>
            <a:r>
              <a:rPr lang="en-US" sz="2400" b="1" dirty="0">
                <a:solidFill>
                  <a:schemeClr val="dk1"/>
                </a:solidFill>
                <a:latin typeface="Cambria"/>
                <a:ea typeface="Cambria"/>
                <a:cs typeface="Cambria"/>
                <a:sym typeface="Cambria"/>
              </a:rPr>
              <a:t>Evaluate</a:t>
            </a:r>
            <a:r>
              <a:rPr lang="en-US" sz="2400" dirty="0">
                <a:solidFill>
                  <a:schemeClr val="dk1"/>
                </a:solidFill>
                <a:latin typeface="Cambria"/>
                <a:ea typeface="Cambria"/>
                <a:cs typeface="Cambria"/>
                <a:sym typeface="Cambria"/>
              </a:rPr>
              <a:t>” scale.</a:t>
            </a:r>
            <a:endParaRPr dirty="0"/>
          </a:p>
        </p:txBody>
      </p:sp>
      <p:pic>
        <p:nvPicPr>
          <p:cNvPr id="2" name="Picture 1">
            <a:extLst>
              <a:ext uri="{FF2B5EF4-FFF2-40B4-BE49-F238E27FC236}">
                <a16:creationId xmlns:a16="http://schemas.microsoft.com/office/drawing/2014/main" id="{DE2B7BC1-ADC7-60D9-0DEC-6E94F05F47C4}"/>
              </a:ext>
            </a:extLst>
          </p:cNvPr>
          <p:cNvPicPr>
            <a:picLocks noChangeAspect="1"/>
          </p:cNvPicPr>
          <p:nvPr/>
        </p:nvPicPr>
        <p:blipFill>
          <a:blip r:embed="rId3"/>
          <a:stretch>
            <a:fillRect/>
          </a:stretch>
        </p:blipFill>
        <p:spPr>
          <a:xfrm>
            <a:off x="7306005" y="1273580"/>
            <a:ext cx="3767655" cy="5584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477"/>
                                        </p:tgtEl>
                                        <p:attrNameLst>
                                          <p:attrName>style.visibility</p:attrName>
                                        </p:attrNameLst>
                                      </p:cBhvr>
                                      <p:to>
                                        <p:strVal val="visible"/>
                                      </p:to>
                                    </p:set>
                                    <p:animEffect transition="in" filter="fade">
                                      <p:cBhvr>
                                        <p:cTn id="11" dur="1000"/>
                                        <p:tgtEl>
                                          <p:spTgt spid="477"/>
                                        </p:tgtEl>
                                      </p:cBhvr>
                                    </p:animEffect>
                                  </p:childTnLst>
                                </p:cTn>
                              </p:par>
                              <p:par>
                                <p:cTn id="12" presetID="10" presetClass="entr" presetSubtype="0" fill="hold" nodeType="withEffect">
                                  <p:stCondLst>
                                    <p:cond delay="0"/>
                                  </p:stCondLst>
                                  <p:childTnLst>
                                    <p:set>
                                      <p:cBhvr>
                                        <p:cTn id="13" dur="1" fill="hold">
                                          <p:stCondLst>
                                            <p:cond delay="0"/>
                                          </p:stCondLst>
                                        </p:cTn>
                                        <p:tgtEl>
                                          <p:spTgt spid="480">
                                            <p:txEl>
                                              <p:pRg st="0" end="0"/>
                                            </p:txEl>
                                          </p:spTgt>
                                        </p:tgtEl>
                                        <p:attrNameLst>
                                          <p:attrName>style.visibility</p:attrName>
                                        </p:attrNameLst>
                                      </p:cBhvr>
                                      <p:to>
                                        <p:strVal val="visible"/>
                                      </p:to>
                                    </p:set>
                                    <p:animEffect transition="in" filter="fade">
                                      <p:cBhvr>
                                        <p:cTn id="14" dur="250"/>
                                        <p:tgtEl>
                                          <p:spTgt spid="480">
                                            <p:txEl>
                                              <p:pRg st="0" end="0"/>
                                            </p:txEl>
                                          </p:spTgt>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83">
                                            <p:txEl>
                                              <p:pRg st="0" end="0"/>
                                            </p:txEl>
                                          </p:spTgt>
                                        </p:tgtEl>
                                        <p:attrNameLst>
                                          <p:attrName>style.visibility</p:attrName>
                                        </p:attrNameLst>
                                      </p:cBhvr>
                                      <p:to>
                                        <p:strVal val="visible"/>
                                      </p:to>
                                    </p:set>
                                    <p:animEffect transition="in" filter="fade">
                                      <p:cBhvr>
                                        <p:cTn id="18" dur="1000"/>
                                        <p:tgtEl>
                                          <p:spTgt spid="483">
                                            <p:txEl>
                                              <p:pRg st="0" end="0"/>
                                            </p:txEl>
                                          </p:spTgt>
                                        </p:tgtEl>
                                      </p:cBhvr>
                                    </p:animEffect>
                                  </p:childTnLst>
                                </p:cTn>
                              </p:par>
                            </p:childTnLst>
                          </p:cTn>
                        </p:par>
                        <p:par>
                          <p:cTn id="19" fill="hold">
                            <p:stCondLst>
                              <p:cond delay="4000"/>
                            </p:stCondLst>
                            <p:childTnLst>
                              <p:par>
                                <p:cTn id="20" presetID="10" presetClass="entr" presetSubtype="0" fill="hold" nodeType="afterEffect">
                                  <p:stCondLst>
                                    <p:cond delay="500"/>
                                  </p:stCondLst>
                                  <p:childTnLst>
                                    <p:set>
                                      <p:cBhvr>
                                        <p:cTn id="21" dur="1" fill="hold">
                                          <p:stCondLst>
                                            <p:cond delay="0"/>
                                          </p:stCondLst>
                                        </p:cTn>
                                        <p:tgtEl>
                                          <p:spTgt spid="477">
                                            <p:txEl>
                                              <p:pRg st="0" end="0"/>
                                            </p:txEl>
                                          </p:spTgt>
                                        </p:tgtEl>
                                        <p:attrNameLst>
                                          <p:attrName>style.visibility</p:attrName>
                                        </p:attrNameLst>
                                      </p:cBhvr>
                                      <p:to>
                                        <p:strVal val="visible"/>
                                      </p:to>
                                    </p:set>
                                    <p:animEffect transition="in" filter="fade">
                                      <p:cBhvr>
                                        <p:cTn id="22" dur="250"/>
                                        <p:tgtEl>
                                          <p:spTgt spid="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7"/>
          <p:cNvSpPr txBox="1"/>
          <p:nvPr/>
        </p:nvSpPr>
        <p:spPr>
          <a:xfrm>
            <a:off x="3192469" y="268288"/>
            <a:ext cx="184800" cy="369300"/>
          </a:xfrm>
          <a:prstGeom prst="rect">
            <a:avLst/>
          </a:prstGeom>
          <a:noFill/>
          <a:ln>
            <a:noFill/>
          </a:ln>
        </p:spPr>
        <p:txBody>
          <a:bodyPr spcFirstLastPara="1" wrap="square" lIns="91425" tIns="45700" rIns="91425" bIns="45700" anchor="t" anchorCtr="0">
            <a:noAutofit/>
          </a:bodyPr>
          <a:lstStyle/>
          <a:p>
            <a:pPr>
              <a:buSzPts val="1800"/>
            </a:pPr>
            <a:endParaRPr sz="1800">
              <a:latin typeface="Rambla"/>
              <a:ea typeface="Rambla"/>
              <a:cs typeface="Rambla"/>
              <a:sym typeface="Rambla"/>
            </a:endParaRPr>
          </a:p>
        </p:txBody>
      </p:sp>
      <p:sp>
        <p:nvSpPr>
          <p:cNvPr id="493" name="Google Shape;493;p17"/>
          <p:cNvSpPr txBox="1"/>
          <p:nvPr/>
        </p:nvSpPr>
        <p:spPr>
          <a:xfrm>
            <a:off x="1311564" y="365760"/>
            <a:ext cx="9831630" cy="1107900"/>
          </a:xfrm>
          <a:prstGeom prst="rect">
            <a:avLst/>
          </a:prstGeom>
          <a:noFill/>
          <a:ln>
            <a:noFill/>
          </a:ln>
        </p:spPr>
        <p:txBody>
          <a:bodyPr spcFirstLastPara="1" wrap="square" lIns="91425" tIns="45700" rIns="91425" bIns="45700" anchor="t" anchorCtr="0">
            <a:noAutofit/>
          </a:bodyPr>
          <a:lstStyle/>
          <a:p>
            <a:pPr>
              <a:buClr>
                <a:srgbClr val="3F3F3F"/>
              </a:buClr>
              <a:buSzPts val="1650"/>
            </a:pPr>
            <a:r>
              <a:rPr lang="en-US" sz="5000" dirty="0">
                <a:solidFill>
                  <a:srgbClr val="3F3F3F"/>
                </a:solidFill>
                <a:latin typeface="Century Gothic"/>
                <a:ea typeface="Century Gothic"/>
                <a:cs typeface="Century Gothic"/>
                <a:sym typeface="Century Gothic"/>
              </a:rPr>
              <a:t>Student Ballot Continued…</a:t>
            </a:r>
            <a:endParaRPr sz="5000" dirty="0"/>
          </a:p>
        </p:txBody>
      </p:sp>
      <p:sp>
        <p:nvSpPr>
          <p:cNvPr id="494" name="Google Shape;494;p17"/>
          <p:cNvSpPr txBox="1"/>
          <p:nvPr/>
        </p:nvSpPr>
        <p:spPr>
          <a:xfrm>
            <a:off x="2178799" y="1959575"/>
            <a:ext cx="4156800" cy="719700"/>
          </a:xfrm>
          <a:prstGeom prst="rect">
            <a:avLst/>
          </a:prstGeom>
          <a:noFill/>
          <a:ln>
            <a:noFill/>
          </a:ln>
        </p:spPr>
        <p:txBody>
          <a:bodyPr spcFirstLastPara="1" wrap="square" lIns="91425" tIns="45700" rIns="91425" bIns="45700" anchor="t" anchorCtr="0">
            <a:noAutofit/>
          </a:bodyPr>
          <a:lstStyle/>
          <a:p>
            <a:pPr>
              <a:buClr>
                <a:srgbClr val="3F3F3F"/>
              </a:buClr>
              <a:buSzPts val="750"/>
            </a:pPr>
            <a:r>
              <a:rPr lang="en-US" sz="3000" b="1">
                <a:solidFill>
                  <a:srgbClr val="3F3F3F"/>
                </a:solidFill>
                <a:latin typeface="Cambria"/>
                <a:ea typeface="Cambria"/>
                <a:cs typeface="Cambria"/>
                <a:sym typeface="Cambria"/>
              </a:rPr>
              <a:t>In comments section</a:t>
            </a:r>
            <a:r>
              <a:rPr lang="en-US" sz="3000">
                <a:solidFill>
                  <a:srgbClr val="3F3F3F"/>
                </a:solidFill>
                <a:latin typeface="Cambria"/>
                <a:ea typeface="Cambria"/>
                <a:cs typeface="Cambria"/>
                <a:sym typeface="Cambria"/>
              </a:rPr>
              <a:t>:</a:t>
            </a:r>
            <a:endParaRPr/>
          </a:p>
          <a:p>
            <a:pPr>
              <a:buSzPts val="3600"/>
            </a:pPr>
            <a:endParaRPr sz="3600" b="1">
              <a:latin typeface="Cambria"/>
              <a:ea typeface="Cambria"/>
              <a:cs typeface="Cambria"/>
              <a:sym typeface="Cambria"/>
            </a:endParaRPr>
          </a:p>
        </p:txBody>
      </p:sp>
      <p:sp>
        <p:nvSpPr>
          <p:cNvPr id="495" name="Google Shape;495;p17"/>
          <p:cNvSpPr/>
          <p:nvPr/>
        </p:nvSpPr>
        <p:spPr>
          <a:xfrm>
            <a:off x="3024595" y="2728804"/>
            <a:ext cx="4156800" cy="1877400"/>
          </a:xfrm>
          <a:prstGeom prst="rect">
            <a:avLst/>
          </a:prstGeom>
          <a:noFill/>
          <a:ln>
            <a:noFill/>
          </a:ln>
        </p:spPr>
        <p:txBody>
          <a:bodyPr spcFirstLastPara="1" wrap="square" lIns="91425" tIns="45700" rIns="91425" bIns="45700" anchor="t" anchorCtr="0">
            <a:noAutofit/>
          </a:bodyPr>
          <a:lstStyle/>
          <a:p>
            <a:pPr marL="342900" indent="-342900">
              <a:buClr>
                <a:srgbClr val="932A1D"/>
              </a:buClr>
              <a:buSzPts val="3000"/>
              <a:buFont typeface="Arial"/>
              <a:buChar char="•"/>
            </a:pPr>
            <a:r>
              <a:rPr lang="en-US" sz="2400" dirty="0">
                <a:solidFill>
                  <a:schemeClr val="dk1"/>
                </a:solidFill>
                <a:latin typeface="Cambria"/>
                <a:ea typeface="Cambria"/>
                <a:cs typeface="Cambria"/>
                <a:sym typeface="Cambria"/>
              </a:rPr>
              <a:t> Report what you saw</a:t>
            </a:r>
            <a:endParaRPr dirty="0"/>
          </a:p>
          <a:p>
            <a:pPr marL="342900" indent="-342900">
              <a:buClr>
                <a:srgbClr val="932A1D"/>
              </a:buClr>
              <a:buSzPts val="3000"/>
              <a:buFont typeface="Arial"/>
              <a:buChar char="•"/>
            </a:pPr>
            <a:r>
              <a:rPr lang="en-US" sz="2400" dirty="0">
                <a:solidFill>
                  <a:schemeClr val="dk1"/>
                </a:solidFill>
                <a:latin typeface="Cambria"/>
                <a:ea typeface="Cambria"/>
                <a:cs typeface="Cambria"/>
                <a:sym typeface="Cambria"/>
              </a:rPr>
              <a:t> Educate student:</a:t>
            </a:r>
            <a:endParaRPr dirty="0"/>
          </a:p>
          <a:p>
            <a:pPr marL="658812" lvl="1" indent="-468312">
              <a:buClr>
                <a:srgbClr val="980000"/>
              </a:buClr>
              <a:buSzPts val="2400"/>
              <a:buFont typeface="Courier New"/>
              <a:buChar char="o"/>
            </a:pPr>
            <a:r>
              <a:rPr lang="en-US" sz="2400" dirty="0">
                <a:solidFill>
                  <a:schemeClr val="dk1"/>
                </a:solidFill>
                <a:latin typeface="Cambria"/>
                <a:ea typeface="Cambria"/>
                <a:cs typeface="Cambria"/>
                <a:sym typeface="Cambria"/>
              </a:rPr>
              <a:t>What worked</a:t>
            </a:r>
            <a:endParaRPr dirty="0"/>
          </a:p>
          <a:p>
            <a:pPr marL="658812" lvl="1" indent="-468312">
              <a:buClr>
                <a:srgbClr val="980000"/>
              </a:buClr>
              <a:buSzPts val="2400"/>
              <a:buFont typeface="Courier New"/>
              <a:buChar char="o"/>
            </a:pPr>
            <a:r>
              <a:rPr lang="en-US" sz="2400" dirty="0">
                <a:solidFill>
                  <a:schemeClr val="dk1"/>
                </a:solidFill>
                <a:latin typeface="Cambria"/>
                <a:ea typeface="Cambria"/>
                <a:cs typeface="Cambria"/>
                <a:sym typeface="Cambria"/>
              </a:rPr>
              <a:t>What didn’t</a:t>
            </a:r>
            <a:endParaRPr dirty="0"/>
          </a:p>
          <a:p>
            <a:pPr>
              <a:buSzPts val="2000"/>
            </a:pPr>
            <a:endParaRPr sz="2000" dirty="0">
              <a:latin typeface="Cambria"/>
              <a:ea typeface="Cambria"/>
              <a:cs typeface="Cambria"/>
              <a:sym typeface="Cambria"/>
            </a:endParaRPr>
          </a:p>
        </p:txBody>
      </p:sp>
      <p:sp>
        <p:nvSpPr>
          <p:cNvPr id="498" name="Google Shape;498;p17"/>
          <p:cNvSpPr/>
          <p:nvPr/>
        </p:nvSpPr>
        <p:spPr>
          <a:xfrm>
            <a:off x="1311564" y="5910349"/>
            <a:ext cx="5869831" cy="947651"/>
          </a:xfrm>
          <a:prstGeom prst="rect">
            <a:avLst/>
          </a:prstGeom>
          <a:noFill/>
          <a:ln>
            <a:noFill/>
          </a:ln>
        </p:spPr>
        <p:txBody>
          <a:bodyPr spcFirstLastPara="1" wrap="square" lIns="91425" tIns="45700" rIns="91425" bIns="45700" anchor="t" anchorCtr="0">
            <a:noAutofit/>
          </a:bodyPr>
          <a:lstStyle/>
          <a:p>
            <a:pPr>
              <a:buClr>
                <a:srgbClr val="9B2D1F"/>
              </a:buClr>
              <a:buSzPts val="600"/>
            </a:pPr>
            <a:r>
              <a:rPr lang="en-US" sz="2000" dirty="0">
                <a:solidFill>
                  <a:srgbClr val="932A1D"/>
                </a:solidFill>
                <a:latin typeface="Cambria"/>
                <a:ea typeface="Cambria"/>
                <a:cs typeface="Cambria"/>
                <a:sym typeface="Cambria"/>
              </a:rPr>
              <a:t>Reminder</a:t>
            </a:r>
            <a:r>
              <a:rPr lang="en-US" sz="2400" dirty="0">
                <a:solidFill>
                  <a:srgbClr val="932A1D"/>
                </a:solidFill>
                <a:latin typeface="Cambria"/>
                <a:ea typeface="Cambria"/>
                <a:cs typeface="Cambria"/>
                <a:sym typeface="Cambria"/>
              </a:rPr>
              <a:t>: </a:t>
            </a:r>
            <a:r>
              <a:rPr lang="en-US" sz="2000" dirty="0">
                <a:solidFill>
                  <a:srgbClr val="932A1D"/>
                </a:solidFill>
                <a:latin typeface="Cambria"/>
                <a:ea typeface="Cambria"/>
                <a:cs typeface="Cambria"/>
                <a:sym typeface="Cambria"/>
              </a:rPr>
              <a:t>Only 2 minutes between speakers </a:t>
            </a:r>
            <a:endParaRPr sz="2000" dirty="0">
              <a:solidFill>
                <a:srgbClr val="932A1D"/>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D3D888F9-A917-57D0-7B9F-360F7ADD4D50}"/>
              </a:ext>
            </a:extLst>
          </p:cNvPr>
          <p:cNvPicPr>
            <a:picLocks noChangeAspect="1"/>
          </p:cNvPicPr>
          <p:nvPr/>
        </p:nvPicPr>
        <p:blipFill>
          <a:blip r:embed="rId3"/>
          <a:stretch>
            <a:fillRect/>
          </a:stretch>
        </p:blipFill>
        <p:spPr>
          <a:xfrm>
            <a:off x="7181395" y="1135554"/>
            <a:ext cx="3458505" cy="512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Straight Arrow Connector 3">
            <a:extLst>
              <a:ext uri="{FF2B5EF4-FFF2-40B4-BE49-F238E27FC236}">
                <a16:creationId xmlns:a16="http://schemas.microsoft.com/office/drawing/2014/main" id="{BE3917CD-64DA-C4B8-FF71-72F4985EA265}"/>
              </a:ext>
            </a:extLst>
          </p:cNvPr>
          <p:cNvCxnSpPr>
            <a:cxnSpLocks/>
          </p:cNvCxnSpPr>
          <p:nvPr/>
        </p:nvCxnSpPr>
        <p:spPr>
          <a:xfrm flipV="1">
            <a:off x="6446982" y="2382982"/>
            <a:ext cx="3201174" cy="58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DFF4D5B-3D0E-2D56-6234-D7B8E2A4B220}"/>
              </a:ext>
            </a:extLst>
          </p:cNvPr>
          <p:cNvCxnSpPr>
            <a:cxnSpLocks/>
          </p:cNvCxnSpPr>
          <p:nvPr/>
        </p:nvCxnSpPr>
        <p:spPr>
          <a:xfrm>
            <a:off x="6446982" y="3057236"/>
            <a:ext cx="3121891" cy="77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549D8E-8041-9CF6-D8CA-031CA95B720D}"/>
              </a:ext>
            </a:extLst>
          </p:cNvPr>
          <p:cNvCxnSpPr>
            <a:cxnSpLocks/>
          </p:cNvCxnSpPr>
          <p:nvPr/>
        </p:nvCxnSpPr>
        <p:spPr>
          <a:xfrm>
            <a:off x="6446982" y="3134475"/>
            <a:ext cx="3121891" cy="758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0A48DDF-B425-BF98-099C-288823AD16AE}"/>
              </a:ext>
            </a:extLst>
          </p:cNvPr>
          <p:cNvCxnSpPr>
            <a:cxnSpLocks/>
          </p:cNvCxnSpPr>
          <p:nvPr/>
        </p:nvCxnSpPr>
        <p:spPr>
          <a:xfrm>
            <a:off x="5597236" y="3893128"/>
            <a:ext cx="2450333" cy="1209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750"/>
                                        <p:tgtEl>
                                          <p:spTgt spid="49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95">
                                            <p:txEl>
                                              <p:pRg st="0" end="0"/>
                                            </p:txEl>
                                          </p:spTgt>
                                        </p:tgtEl>
                                        <p:attrNameLst>
                                          <p:attrName>style.visibility</p:attrName>
                                        </p:attrNameLst>
                                      </p:cBhvr>
                                      <p:to>
                                        <p:strVal val="visible"/>
                                      </p:to>
                                    </p:set>
                                    <p:animEffect transition="in" filter="fade">
                                      <p:cBhvr>
                                        <p:cTn id="11" dur="500"/>
                                        <p:tgtEl>
                                          <p:spTgt spid="495">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495">
                                            <p:txEl>
                                              <p:pRg st="1" end="1"/>
                                            </p:txEl>
                                          </p:spTgt>
                                        </p:tgtEl>
                                        <p:attrNameLst>
                                          <p:attrName>style.visibility</p:attrName>
                                        </p:attrNameLst>
                                      </p:cBhvr>
                                      <p:to>
                                        <p:strVal val="visible"/>
                                      </p:to>
                                    </p:set>
                                    <p:animEffect transition="in" filter="fade">
                                      <p:cBhvr>
                                        <p:cTn id="15" dur="500"/>
                                        <p:tgtEl>
                                          <p:spTgt spid="495">
                                            <p:txEl>
                                              <p:pRg st="1" end="1"/>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495">
                                            <p:txEl>
                                              <p:pRg st="2" end="2"/>
                                            </p:txEl>
                                          </p:spTgt>
                                        </p:tgtEl>
                                        <p:attrNameLst>
                                          <p:attrName>style.visibility</p:attrName>
                                        </p:attrNameLst>
                                      </p:cBhvr>
                                      <p:to>
                                        <p:strVal val="visible"/>
                                      </p:to>
                                    </p:set>
                                    <p:animEffect transition="in" filter="fade">
                                      <p:cBhvr>
                                        <p:cTn id="19" dur="500"/>
                                        <p:tgtEl>
                                          <p:spTgt spid="495">
                                            <p:txEl>
                                              <p:pRg st="2" end="2"/>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495">
                                            <p:txEl>
                                              <p:pRg st="3" end="3"/>
                                            </p:txEl>
                                          </p:spTgt>
                                        </p:tgtEl>
                                        <p:attrNameLst>
                                          <p:attrName>style.visibility</p:attrName>
                                        </p:attrNameLst>
                                      </p:cBhvr>
                                      <p:to>
                                        <p:strVal val="visible"/>
                                      </p:to>
                                    </p:set>
                                    <p:animEffect transition="in" filter="fade">
                                      <p:cBhvr>
                                        <p:cTn id="23" dur="500"/>
                                        <p:tgtEl>
                                          <p:spTgt spid="495">
                                            <p:txEl>
                                              <p:pRg st="3" end="3"/>
                                            </p:txEl>
                                          </p:spTgt>
                                        </p:tgtEl>
                                      </p:cBhvr>
                                    </p:animEffect>
                                  </p:childTnLst>
                                </p:cTn>
                              </p:par>
                            </p:childTnLst>
                          </p:cTn>
                        </p:par>
                        <p:par>
                          <p:cTn id="24" fill="hold">
                            <p:stCondLst>
                              <p:cond delay="2750"/>
                            </p:stCondLst>
                            <p:childTnLst>
                              <p:par>
                                <p:cTn id="25" presetID="1" presetClass="entr" presetSubtype="0" fill="hold" nodeType="afterEffect">
                                  <p:stCondLst>
                                    <p:cond delay="1000"/>
                                  </p:stCondLst>
                                  <p:childTnLst>
                                    <p:set>
                                      <p:cBhvr>
                                        <p:cTn id="26" dur="1" fill="hold">
                                          <p:stCondLst>
                                            <p:cond delay="0"/>
                                          </p:stCondLst>
                                        </p:cTn>
                                        <p:tgtEl>
                                          <p:spTgt spid="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7" name="Google Shape;507;p18"/>
          <p:cNvSpPr txBox="1"/>
          <p:nvPr/>
        </p:nvSpPr>
        <p:spPr>
          <a:xfrm>
            <a:off x="3024600" y="21113"/>
            <a:ext cx="3566700" cy="1107900"/>
          </a:xfrm>
          <a:prstGeom prst="rect">
            <a:avLst/>
          </a:prstGeom>
          <a:noFill/>
          <a:ln>
            <a:noFill/>
          </a:ln>
        </p:spPr>
        <p:txBody>
          <a:bodyPr spcFirstLastPara="1" wrap="square" lIns="91425" tIns="45700" rIns="91425" bIns="45700" anchor="t" anchorCtr="0">
            <a:noAutofit/>
          </a:bodyPr>
          <a:lstStyle/>
          <a:p>
            <a:pPr>
              <a:buSzPts val="1650"/>
            </a:pPr>
            <a:r>
              <a:rPr lang="en-US" sz="6600">
                <a:latin typeface="Century Gothic"/>
                <a:ea typeface="Century Gothic"/>
                <a:cs typeface="Century Gothic"/>
                <a:sym typeface="Century Gothic"/>
              </a:rPr>
              <a:t>Ranking</a:t>
            </a:r>
            <a:endParaRPr/>
          </a:p>
        </p:txBody>
      </p:sp>
      <p:sp>
        <p:nvSpPr>
          <p:cNvPr id="508" name="Google Shape;508;p18"/>
          <p:cNvSpPr/>
          <p:nvPr/>
        </p:nvSpPr>
        <p:spPr>
          <a:xfrm>
            <a:off x="2469864" y="2381467"/>
            <a:ext cx="2470500" cy="4455420"/>
          </a:xfrm>
          <a:prstGeom prst="rect">
            <a:avLst/>
          </a:prstGeom>
          <a:noFill/>
          <a:ln>
            <a:noFill/>
          </a:ln>
        </p:spPr>
        <p:txBody>
          <a:bodyPr spcFirstLastPara="1" wrap="square" lIns="91425" tIns="45700" rIns="91425" bIns="45700" anchor="t" anchorCtr="0">
            <a:noAutofit/>
          </a:bodyPr>
          <a:lstStyle/>
          <a:p>
            <a:pPr>
              <a:buSzPts val="600"/>
            </a:pPr>
            <a:r>
              <a:rPr lang="en-US" sz="2100" dirty="0">
                <a:latin typeface="Cambria"/>
                <a:ea typeface="Cambria"/>
                <a:cs typeface="Cambria"/>
                <a:sym typeface="Cambria"/>
              </a:rPr>
              <a:t>*Stacking ballots to order speakers</a:t>
            </a:r>
          </a:p>
          <a:p>
            <a:pPr>
              <a:buSzPts val="600"/>
            </a:pPr>
            <a:endParaRPr lang="en-US" sz="2100" dirty="0">
              <a:latin typeface="Cambria"/>
              <a:ea typeface="Cambria"/>
              <a:sym typeface="Cambria"/>
            </a:endParaRPr>
          </a:p>
          <a:p>
            <a:pPr>
              <a:buSzPts val="600"/>
            </a:pPr>
            <a:r>
              <a:rPr lang="en-US" sz="2100" dirty="0">
                <a:latin typeface="Cambria"/>
                <a:ea typeface="Cambria"/>
                <a:sym typeface="Cambria"/>
              </a:rPr>
              <a:t>*For virtual tournaments you can take notes or use blank sheets with student’s names and topics to keep your order and then finalize on the master ballot.</a:t>
            </a:r>
            <a:endParaRPr sz="2100" dirty="0"/>
          </a:p>
        </p:txBody>
      </p:sp>
      <p:sp>
        <p:nvSpPr>
          <p:cNvPr id="514" name="Google Shape;514;p18"/>
          <p:cNvSpPr txBox="1"/>
          <p:nvPr/>
        </p:nvSpPr>
        <p:spPr>
          <a:xfrm>
            <a:off x="3024600" y="1318604"/>
            <a:ext cx="3142024" cy="487902"/>
          </a:xfrm>
          <a:prstGeom prst="rect">
            <a:avLst/>
          </a:prstGeom>
          <a:noFill/>
          <a:ln>
            <a:noFill/>
          </a:ln>
        </p:spPr>
        <p:txBody>
          <a:bodyPr spcFirstLastPara="1" wrap="square" lIns="91425" tIns="45700" rIns="91425" bIns="45700" anchor="t" anchorCtr="0">
            <a:noAutofit/>
          </a:bodyPr>
          <a:lstStyle/>
          <a:p>
            <a:pPr>
              <a:buSzPts val="600"/>
            </a:pPr>
            <a:r>
              <a:rPr lang="en-US" sz="2400">
                <a:latin typeface="Century Gothic"/>
                <a:ea typeface="Century Gothic"/>
                <a:cs typeface="Century Gothic"/>
                <a:sym typeface="Century Gothic"/>
              </a:rPr>
              <a:t>Set ranking</a:t>
            </a:r>
            <a:endParaRPr dirty="0"/>
          </a:p>
        </p:txBody>
      </p:sp>
      <p:pic>
        <p:nvPicPr>
          <p:cNvPr id="10" name="Picture 9">
            <a:extLst>
              <a:ext uri="{FF2B5EF4-FFF2-40B4-BE49-F238E27FC236}">
                <a16:creationId xmlns:a16="http://schemas.microsoft.com/office/drawing/2014/main" id="{0B6952EC-9A81-E5CF-1D79-834A4B130189}"/>
              </a:ext>
            </a:extLst>
          </p:cNvPr>
          <p:cNvPicPr>
            <a:picLocks noChangeAspect="1"/>
          </p:cNvPicPr>
          <p:nvPr/>
        </p:nvPicPr>
        <p:blipFill>
          <a:blip r:embed="rId3"/>
          <a:stretch>
            <a:fillRect/>
          </a:stretch>
        </p:blipFill>
        <p:spPr>
          <a:xfrm>
            <a:off x="8102968" y="120073"/>
            <a:ext cx="3723435" cy="6031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EF97A0D5-3F72-2827-4057-0BAF5827498D}"/>
              </a:ext>
            </a:extLst>
          </p:cNvPr>
          <p:cNvPicPr>
            <a:picLocks noChangeAspect="1"/>
          </p:cNvPicPr>
          <p:nvPr/>
        </p:nvPicPr>
        <p:blipFill>
          <a:blip r:embed="rId4"/>
          <a:stretch>
            <a:fillRect/>
          </a:stretch>
        </p:blipFill>
        <p:spPr>
          <a:xfrm>
            <a:off x="6591300" y="910142"/>
            <a:ext cx="3812992" cy="6031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B674D9F-5816-6AC5-2856-106AD9F3EF24}"/>
              </a:ext>
            </a:extLst>
          </p:cNvPr>
          <p:cNvPicPr>
            <a:picLocks noChangeAspect="1"/>
          </p:cNvPicPr>
          <p:nvPr/>
        </p:nvPicPr>
        <p:blipFill>
          <a:blip r:embed="rId5"/>
          <a:stretch>
            <a:fillRect/>
          </a:stretch>
        </p:blipFill>
        <p:spPr>
          <a:xfrm>
            <a:off x="4940364" y="1562555"/>
            <a:ext cx="4046619" cy="5860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C6C086C2-06E0-3F9D-C930-F02B8EB0799F}"/>
              </a:ext>
            </a:extLst>
          </p:cNvPr>
          <p:cNvSpPr txBox="1"/>
          <p:nvPr/>
        </p:nvSpPr>
        <p:spPr>
          <a:xfrm>
            <a:off x="10501745" y="73891"/>
            <a:ext cx="1584346" cy="230832"/>
          </a:xfrm>
          <a:prstGeom prst="rect">
            <a:avLst/>
          </a:prstGeom>
          <a:noFill/>
        </p:spPr>
        <p:txBody>
          <a:bodyPr wrap="square" rtlCol="0">
            <a:spAutoFit/>
          </a:bodyPr>
          <a:lstStyle/>
          <a:p>
            <a:r>
              <a:rPr lang="en-US" sz="800" dirty="0"/>
              <a:t>George</a:t>
            </a:r>
            <a:r>
              <a:rPr lang="en-US" sz="900" dirty="0"/>
              <a:t> Washington</a:t>
            </a:r>
          </a:p>
        </p:txBody>
      </p:sp>
      <p:sp>
        <p:nvSpPr>
          <p:cNvPr id="15" name="TextBox 14">
            <a:extLst>
              <a:ext uri="{FF2B5EF4-FFF2-40B4-BE49-F238E27FC236}">
                <a16:creationId xmlns:a16="http://schemas.microsoft.com/office/drawing/2014/main" id="{D7074AA7-8820-D1B9-E589-AAF1F5ED9793}"/>
              </a:ext>
            </a:extLst>
          </p:cNvPr>
          <p:cNvSpPr txBox="1"/>
          <p:nvPr/>
        </p:nvSpPr>
        <p:spPr>
          <a:xfrm>
            <a:off x="9179594" y="879348"/>
            <a:ext cx="1570182" cy="215444"/>
          </a:xfrm>
          <a:prstGeom prst="rect">
            <a:avLst/>
          </a:prstGeom>
          <a:noFill/>
        </p:spPr>
        <p:txBody>
          <a:bodyPr wrap="square" rtlCol="0">
            <a:spAutoFit/>
          </a:bodyPr>
          <a:lstStyle/>
          <a:p>
            <a:r>
              <a:rPr lang="en-US" sz="800" dirty="0"/>
              <a:t>Benjamin Franklin</a:t>
            </a:r>
          </a:p>
        </p:txBody>
      </p:sp>
      <p:sp>
        <p:nvSpPr>
          <p:cNvPr id="16" name="TextBox 15">
            <a:extLst>
              <a:ext uri="{FF2B5EF4-FFF2-40B4-BE49-F238E27FC236}">
                <a16:creationId xmlns:a16="http://schemas.microsoft.com/office/drawing/2014/main" id="{A1A4FAC9-3242-CF9E-4A9B-6645E6A3B0E3}"/>
              </a:ext>
            </a:extLst>
          </p:cNvPr>
          <p:cNvSpPr txBox="1"/>
          <p:nvPr/>
        </p:nvSpPr>
        <p:spPr>
          <a:xfrm>
            <a:off x="7728630" y="1531761"/>
            <a:ext cx="1898936" cy="215444"/>
          </a:xfrm>
          <a:prstGeom prst="rect">
            <a:avLst/>
          </a:prstGeom>
          <a:noFill/>
        </p:spPr>
        <p:txBody>
          <a:bodyPr wrap="square" rtlCol="0">
            <a:spAutoFit/>
          </a:bodyPr>
          <a:lstStyle/>
          <a:p>
            <a:r>
              <a:rPr lang="en-US" sz="800" dirty="0"/>
              <a:t>Lady Liberty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08"/>
                                        </p:tgtEl>
                                        <p:attrNameLst>
                                          <p:attrName>style.visibility</p:attrName>
                                        </p:attrNameLst>
                                      </p:cBhvr>
                                      <p:to>
                                        <p:strVal val="visible"/>
                                      </p:to>
                                    </p:set>
                                    <p:animEffect transition="in" filter="fade">
                                      <p:cBhvr>
                                        <p:cTn id="11" dur="10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30" name="Google Shape;530;p19"/>
          <p:cNvSpPr txBox="1"/>
          <p:nvPr/>
        </p:nvSpPr>
        <p:spPr>
          <a:xfrm>
            <a:off x="2819179" y="416214"/>
            <a:ext cx="4269600" cy="923400"/>
          </a:xfrm>
          <a:prstGeom prst="rect">
            <a:avLst/>
          </a:prstGeom>
          <a:noFill/>
          <a:ln>
            <a:noFill/>
          </a:ln>
        </p:spPr>
        <p:txBody>
          <a:bodyPr spcFirstLastPara="1" wrap="square" lIns="91425" tIns="45700" rIns="91425" bIns="45700" anchor="t" anchorCtr="0">
            <a:noAutofit/>
          </a:bodyPr>
          <a:lstStyle/>
          <a:p>
            <a:pPr>
              <a:buClr>
                <a:srgbClr val="3F3F3F"/>
              </a:buClr>
              <a:buSzPts val="1350"/>
            </a:pPr>
            <a:r>
              <a:rPr lang="en-US" sz="5400">
                <a:solidFill>
                  <a:srgbClr val="3F3F3F"/>
                </a:solidFill>
                <a:latin typeface="Century Gothic"/>
                <a:ea typeface="Century Gothic"/>
                <a:cs typeface="Century Gothic"/>
                <a:sym typeface="Century Gothic"/>
              </a:rPr>
              <a:t>Tab Ballot…</a:t>
            </a:r>
            <a:endParaRPr/>
          </a:p>
        </p:txBody>
      </p:sp>
      <p:sp>
        <p:nvSpPr>
          <p:cNvPr id="532" name="Google Shape;532;p19"/>
          <p:cNvSpPr txBox="1"/>
          <p:nvPr/>
        </p:nvSpPr>
        <p:spPr>
          <a:xfrm>
            <a:off x="2262375" y="1238080"/>
            <a:ext cx="4157700" cy="1787400"/>
          </a:xfrm>
          <a:prstGeom prst="rect">
            <a:avLst/>
          </a:prstGeom>
          <a:noFill/>
          <a:ln>
            <a:noFill/>
          </a:ln>
        </p:spPr>
        <p:txBody>
          <a:bodyPr spcFirstLastPara="1" wrap="square" lIns="91425" tIns="45700" rIns="91425" bIns="45700" anchor="t" anchorCtr="0">
            <a:noAutofit/>
          </a:bodyPr>
          <a:lstStyle/>
          <a:p>
            <a:pPr marL="566737" indent="-503237">
              <a:buClr>
                <a:srgbClr val="932A1D"/>
              </a:buClr>
              <a:buSzPts val="3000"/>
              <a:buFont typeface="Arial"/>
              <a:buChar char="•"/>
            </a:pPr>
            <a:r>
              <a:rPr lang="en-US" sz="2400" dirty="0">
                <a:solidFill>
                  <a:srgbClr val="3F3F3F"/>
                </a:solidFill>
                <a:latin typeface="Cambria"/>
                <a:ea typeface="Cambria"/>
                <a:cs typeface="Cambria"/>
                <a:sym typeface="Cambria"/>
              </a:rPr>
              <a:t>Review criteria for ranking.</a:t>
            </a:r>
            <a:endParaRPr dirty="0"/>
          </a:p>
          <a:p>
            <a:pPr marL="566737" indent="-503237">
              <a:spcBef>
                <a:spcPts val="600"/>
              </a:spcBef>
              <a:buClr>
                <a:srgbClr val="932A1D"/>
              </a:buClr>
              <a:buSzPts val="3000"/>
              <a:buFont typeface="Arial"/>
              <a:buChar char="•"/>
            </a:pPr>
            <a:r>
              <a:rPr lang="en-US" sz="2400" dirty="0">
                <a:solidFill>
                  <a:srgbClr val="3F3F3F"/>
                </a:solidFill>
                <a:latin typeface="Cambria"/>
                <a:ea typeface="Cambria"/>
                <a:cs typeface="Cambria"/>
                <a:sym typeface="Cambria"/>
              </a:rPr>
              <a:t>Order speakers from </a:t>
            </a:r>
            <a:br>
              <a:rPr lang="en-US" sz="2400" dirty="0">
                <a:solidFill>
                  <a:srgbClr val="3F3F3F"/>
                </a:solidFill>
                <a:latin typeface="Cambria"/>
                <a:ea typeface="Cambria"/>
                <a:cs typeface="Cambria"/>
                <a:sym typeface="Cambria"/>
              </a:rPr>
            </a:br>
            <a:r>
              <a:rPr lang="en-US" sz="2400" dirty="0">
                <a:solidFill>
                  <a:srgbClr val="3F3F3F"/>
                </a:solidFill>
                <a:latin typeface="Cambria"/>
                <a:ea typeface="Cambria"/>
                <a:cs typeface="Cambria"/>
                <a:sym typeface="Cambria"/>
              </a:rPr>
              <a:t>1</a:t>
            </a:r>
            <a:r>
              <a:rPr lang="en-US" sz="2400" baseline="30000" dirty="0">
                <a:solidFill>
                  <a:srgbClr val="3F3F3F"/>
                </a:solidFill>
                <a:latin typeface="Cambria"/>
                <a:ea typeface="Cambria"/>
                <a:cs typeface="Cambria"/>
                <a:sym typeface="Cambria"/>
              </a:rPr>
              <a:t>st</a:t>
            </a:r>
            <a:r>
              <a:rPr lang="en-US" sz="2400" dirty="0">
                <a:solidFill>
                  <a:srgbClr val="3F3F3F"/>
                </a:solidFill>
                <a:latin typeface="Cambria"/>
                <a:ea typeface="Cambria"/>
                <a:cs typeface="Cambria"/>
                <a:sym typeface="Cambria"/>
              </a:rPr>
              <a:t> to last </a:t>
            </a:r>
            <a:endParaRPr dirty="0"/>
          </a:p>
          <a:p>
            <a:pPr marL="566737">
              <a:spcBef>
                <a:spcPts val="600"/>
              </a:spcBef>
              <a:buSzPts val="1400"/>
            </a:pPr>
            <a:endParaRPr dirty="0"/>
          </a:p>
          <a:p>
            <a:pPr marL="365125" indent="-263525">
              <a:lnSpc>
                <a:spcPct val="120000"/>
              </a:lnSpc>
              <a:spcBef>
                <a:spcPts val="600"/>
              </a:spcBef>
              <a:buClr>
                <a:srgbClr val="2DA2BF"/>
              </a:buClr>
              <a:buSzPts val="1800"/>
            </a:pPr>
            <a:endParaRPr sz="1800" b="1" dirty="0">
              <a:solidFill>
                <a:srgbClr val="3F3F3F"/>
              </a:solidFill>
              <a:latin typeface="Cambria"/>
              <a:ea typeface="Cambria"/>
              <a:cs typeface="Cambria"/>
              <a:sym typeface="Cambria"/>
            </a:endParaRPr>
          </a:p>
        </p:txBody>
      </p:sp>
      <p:sp>
        <p:nvSpPr>
          <p:cNvPr id="533" name="Google Shape;533;p19"/>
          <p:cNvSpPr/>
          <p:nvPr/>
        </p:nvSpPr>
        <p:spPr>
          <a:xfrm>
            <a:off x="2262375" y="4050680"/>
            <a:ext cx="4009116" cy="923400"/>
          </a:xfrm>
          <a:prstGeom prst="rect">
            <a:avLst/>
          </a:prstGeom>
          <a:noFill/>
          <a:ln>
            <a:noFill/>
          </a:ln>
        </p:spPr>
        <p:txBody>
          <a:bodyPr spcFirstLastPara="1" wrap="square" lIns="91425" tIns="45700" rIns="91425" bIns="45700" anchor="t" anchorCtr="0">
            <a:noAutofit/>
          </a:bodyPr>
          <a:lstStyle/>
          <a:p>
            <a:pPr algn="ctr">
              <a:buClr>
                <a:srgbClr val="8F2421"/>
              </a:buClr>
              <a:buSzPts val="700"/>
            </a:pPr>
            <a:r>
              <a:rPr lang="en-US" sz="2800" b="1" dirty="0">
                <a:solidFill>
                  <a:srgbClr val="8F2421"/>
                </a:solidFill>
                <a:latin typeface="Century Gothic"/>
                <a:ea typeface="Century Gothic"/>
                <a:cs typeface="Century Gothic"/>
                <a:sym typeface="Century Gothic"/>
              </a:rPr>
              <a:t>NOTE</a:t>
            </a:r>
            <a:r>
              <a:rPr lang="en-US" sz="2800" b="1" dirty="0">
                <a:solidFill>
                  <a:srgbClr val="3F3F3F"/>
                </a:solidFill>
                <a:latin typeface="Century Gothic"/>
                <a:ea typeface="Century Gothic"/>
                <a:cs typeface="Century Gothic"/>
                <a:sym typeface="Century Gothic"/>
              </a:rPr>
              <a:t>: </a:t>
            </a:r>
            <a:endParaRPr dirty="0"/>
          </a:p>
          <a:p>
            <a:pPr algn="r">
              <a:buClr>
                <a:srgbClr val="3F3F3F"/>
              </a:buClr>
              <a:buSzPts val="700"/>
            </a:pPr>
            <a:r>
              <a:rPr lang="en-US" sz="2800" b="1" dirty="0">
                <a:solidFill>
                  <a:srgbClr val="3F3F3F"/>
                </a:solidFill>
                <a:latin typeface="Century Gothic"/>
                <a:ea typeface="Century Gothic"/>
                <a:cs typeface="Century Gothic"/>
                <a:sym typeface="Century Gothic"/>
              </a:rPr>
              <a:t>There can be no ties</a:t>
            </a:r>
            <a:endParaRPr dirty="0"/>
          </a:p>
        </p:txBody>
      </p:sp>
      <p:sp>
        <p:nvSpPr>
          <p:cNvPr id="565" name="Google Shape;565;p19"/>
          <p:cNvSpPr txBox="1"/>
          <p:nvPr/>
        </p:nvSpPr>
        <p:spPr>
          <a:xfrm>
            <a:off x="10006777" y="3588985"/>
            <a:ext cx="426600" cy="400200"/>
          </a:xfrm>
          <a:prstGeom prst="rect">
            <a:avLst/>
          </a:prstGeom>
          <a:noFill/>
          <a:ln>
            <a:noFill/>
          </a:ln>
        </p:spPr>
        <p:txBody>
          <a:bodyPr spcFirstLastPara="1" wrap="square" lIns="91425" tIns="45700" rIns="91425" bIns="45700" anchor="t" anchorCtr="0">
            <a:noAutofit/>
          </a:bodyPr>
          <a:lstStyle/>
          <a:p>
            <a:pPr algn="ctr">
              <a:buClr>
                <a:srgbClr val="3F3F3F"/>
              </a:buClr>
              <a:buSzPts val="500"/>
            </a:pPr>
            <a:endParaRPr/>
          </a:p>
        </p:txBody>
      </p:sp>
      <p:sp>
        <p:nvSpPr>
          <p:cNvPr id="3" name="TextBox 2">
            <a:extLst>
              <a:ext uri="{FF2B5EF4-FFF2-40B4-BE49-F238E27FC236}">
                <a16:creationId xmlns:a16="http://schemas.microsoft.com/office/drawing/2014/main" id="{2C0F6E39-8ACE-1928-AB12-6A3D89115EFF}"/>
              </a:ext>
            </a:extLst>
          </p:cNvPr>
          <p:cNvSpPr txBox="1"/>
          <p:nvPr/>
        </p:nvSpPr>
        <p:spPr>
          <a:xfrm>
            <a:off x="7853216" y="2780699"/>
            <a:ext cx="1034473" cy="200055"/>
          </a:xfrm>
          <a:prstGeom prst="rect">
            <a:avLst/>
          </a:prstGeom>
          <a:noFill/>
        </p:spPr>
        <p:txBody>
          <a:bodyPr wrap="square" rtlCol="0">
            <a:spAutoFit/>
          </a:bodyPr>
          <a:lstStyle/>
          <a:p>
            <a:r>
              <a:rPr lang="en-US" sz="700" dirty="0"/>
              <a:t>Lady Liberty</a:t>
            </a:r>
          </a:p>
        </p:txBody>
      </p:sp>
      <p:sp>
        <p:nvSpPr>
          <p:cNvPr id="4" name="TextBox 3">
            <a:extLst>
              <a:ext uri="{FF2B5EF4-FFF2-40B4-BE49-F238E27FC236}">
                <a16:creationId xmlns:a16="http://schemas.microsoft.com/office/drawing/2014/main" id="{1F93C7D0-4D50-0D06-43DE-2F4C1B3C112B}"/>
              </a:ext>
            </a:extLst>
          </p:cNvPr>
          <p:cNvSpPr txBox="1"/>
          <p:nvPr/>
        </p:nvSpPr>
        <p:spPr>
          <a:xfrm>
            <a:off x="7804726" y="3178931"/>
            <a:ext cx="1320800" cy="200055"/>
          </a:xfrm>
          <a:prstGeom prst="rect">
            <a:avLst/>
          </a:prstGeom>
          <a:noFill/>
        </p:spPr>
        <p:txBody>
          <a:bodyPr wrap="square" rtlCol="0">
            <a:spAutoFit/>
          </a:bodyPr>
          <a:lstStyle/>
          <a:p>
            <a:r>
              <a:rPr lang="en-US" sz="700" dirty="0"/>
              <a:t>Benjamin Franklin</a:t>
            </a:r>
          </a:p>
        </p:txBody>
      </p:sp>
      <p:sp>
        <p:nvSpPr>
          <p:cNvPr id="6" name="TextBox 5">
            <a:extLst>
              <a:ext uri="{FF2B5EF4-FFF2-40B4-BE49-F238E27FC236}">
                <a16:creationId xmlns:a16="http://schemas.microsoft.com/office/drawing/2014/main" id="{B02339B2-F837-94F8-9736-9E0702A9EF00}"/>
              </a:ext>
            </a:extLst>
          </p:cNvPr>
          <p:cNvSpPr txBox="1"/>
          <p:nvPr/>
        </p:nvSpPr>
        <p:spPr>
          <a:xfrm>
            <a:off x="7765673" y="3473170"/>
            <a:ext cx="1782618" cy="200055"/>
          </a:xfrm>
          <a:prstGeom prst="rect">
            <a:avLst/>
          </a:prstGeom>
          <a:noFill/>
        </p:spPr>
        <p:txBody>
          <a:bodyPr wrap="square" rtlCol="0">
            <a:spAutoFit/>
          </a:bodyPr>
          <a:lstStyle/>
          <a:p>
            <a:r>
              <a:rPr lang="en-US" sz="700" dirty="0"/>
              <a:t>George Washington</a:t>
            </a:r>
          </a:p>
        </p:txBody>
      </p:sp>
      <p:sp>
        <p:nvSpPr>
          <p:cNvPr id="8" name="TextBox 7">
            <a:extLst>
              <a:ext uri="{FF2B5EF4-FFF2-40B4-BE49-F238E27FC236}">
                <a16:creationId xmlns:a16="http://schemas.microsoft.com/office/drawing/2014/main" id="{C510ACD0-047A-CEE3-3AFA-2F3CD9105F27}"/>
              </a:ext>
            </a:extLst>
          </p:cNvPr>
          <p:cNvSpPr txBox="1"/>
          <p:nvPr/>
        </p:nvSpPr>
        <p:spPr>
          <a:xfrm>
            <a:off x="7849291" y="3918889"/>
            <a:ext cx="2770910" cy="200055"/>
          </a:xfrm>
          <a:prstGeom prst="rect">
            <a:avLst/>
          </a:prstGeom>
          <a:noFill/>
        </p:spPr>
        <p:txBody>
          <a:bodyPr wrap="square" rtlCol="0">
            <a:spAutoFit/>
          </a:bodyPr>
          <a:lstStyle/>
          <a:p>
            <a:r>
              <a:rPr lang="en-US" sz="700" dirty="0"/>
              <a:t>Brian Eschen</a:t>
            </a:r>
          </a:p>
        </p:txBody>
      </p:sp>
      <p:sp>
        <p:nvSpPr>
          <p:cNvPr id="9" name="TextBox 8">
            <a:extLst>
              <a:ext uri="{FF2B5EF4-FFF2-40B4-BE49-F238E27FC236}">
                <a16:creationId xmlns:a16="http://schemas.microsoft.com/office/drawing/2014/main" id="{34CEF998-7107-4B81-7CF4-BBAEEA70497E}"/>
              </a:ext>
            </a:extLst>
          </p:cNvPr>
          <p:cNvSpPr txBox="1"/>
          <p:nvPr/>
        </p:nvSpPr>
        <p:spPr>
          <a:xfrm>
            <a:off x="7803614" y="4219061"/>
            <a:ext cx="2623127" cy="200055"/>
          </a:xfrm>
          <a:prstGeom prst="rect">
            <a:avLst/>
          </a:prstGeom>
          <a:noFill/>
        </p:spPr>
        <p:txBody>
          <a:bodyPr wrap="square" rtlCol="0">
            <a:spAutoFit/>
          </a:bodyPr>
          <a:lstStyle/>
          <a:p>
            <a:r>
              <a:rPr lang="en-US" sz="700" dirty="0"/>
              <a:t>Diana Higginson</a:t>
            </a:r>
          </a:p>
        </p:txBody>
      </p:sp>
      <p:sp>
        <p:nvSpPr>
          <p:cNvPr id="10" name="TextBox 9">
            <a:extLst>
              <a:ext uri="{FF2B5EF4-FFF2-40B4-BE49-F238E27FC236}">
                <a16:creationId xmlns:a16="http://schemas.microsoft.com/office/drawing/2014/main" id="{D31B523C-278A-CB7E-1602-E961756B4CB6}"/>
              </a:ext>
            </a:extLst>
          </p:cNvPr>
          <p:cNvSpPr txBox="1"/>
          <p:nvPr/>
        </p:nvSpPr>
        <p:spPr>
          <a:xfrm>
            <a:off x="7849291" y="4614117"/>
            <a:ext cx="1094509" cy="200055"/>
          </a:xfrm>
          <a:prstGeom prst="rect">
            <a:avLst/>
          </a:prstGeom>
          <a:noFill/>
        </p:spPr>
        <p:txBody>
          <a:bodyPr wrap="square" rtlCol="0">
            <a:spAutoFit/>
          </a:bodyPr>
          <a:lstStyle/>
          <a:p>
            <a:r>
              <a:rPr lang="en-US" sz="700" dirty="0"/>
              <a:t>Steven Butner</a:t>
            </a:r>
          </a:p>
        </p:txBody>
      </p:sp>
      <p:sp>
        <p:nvSpPr>
          <p:cNvPr id="11" name="TextBox 10">
            <a:extLst>
              <a:ext uri="{FF2B5EF4-FFF2-40B4-BE49-F238E27FC236}">
                <a16:creationId xmlns:a16="http://schemas.microsoft.com/office/drawing/2014/main" id="{71C62FE0-00BD-918D-E697-25EEE7CA0962}"/>
              </a:ext>
            </a:extLst>
          </p:cNvPr>
          <p:cNvSpPr txBox="1"/>
          <p:nvPr/>
        </p:nvSpPr>
        <p:spPr>
          <a:xfrm>
            <a:off x="9281532" y="2780699"/>
            <a:ext cx="2041236" cy="200055"/>
          </a:xfrm>
          <a:prstGeom prst="rect">
            <a:avLst/>
          </a:prstGeom>
          <a:noFill/>
        </p:spPr>
        <p:txBody>
          <a:bodyPr wrap="square" rtlCol="0">
            <a:spAutoFit/>
          </a:bodyPr>
          <a:lstStyle/>
          <a:p>
            <a:r>
              <a:rPr lang="en-US" sz="700" dirty="0"/>
              <a:t>Freedom</a:t>
            </a:r>
          </a:p>
        </p:txBody>
      </p:sp>
      <p:pic>
        <p:nvPicPr>
          <p:cNvPr id="12" name="Picture 11">
            <a:extLst>
              <a:ext uri="{FF2B5EF4-FFF2-40B4-BE49-F238E27FC236}">
                <a16:creationId xmlns:a16="http://schemas.microsoft.com/office/drawing/2014/main" id="{E3142C35-0EEA-40CE-157A-7688D3740224}"/>
              </a:ext>
            </a:extLst>
          </p:cNvPr>
          <p:cNvPicPr>
            <a:picLocks noChangeAspect="1"/>
          </p:cNvPicPr>
          <p:nvPr/>
        </p:nvPicPr>
        <p:blipFill>
          <a:blip r:embed="rId3"/>
          <a:stretch>
            <a:fillRect/>
          </a:stretch>
        </p:blipFill>
        <p:spPr>
          <a:xfrm>
            <a:off x="7459373" y="551465"/>
            <a:ext cx="4177835" cy="5518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1F32F61F-2B64-CEC6-3C2E-AA814668E94F}"/>
              </a:ext>
            </a:extLst>
          </p:cNvPr>
          <p:cNvSpPr txBox="1"/>
          <p:nvPr/>
        </p:nvSpPr>
        <p:spPr>
          <a:xfrm>
            <a:off x="9362062" y="3110603"/>
            <a:ext cx="1902691" cy="200055"/>
          </a:xfrm>
          <a:prstGeom prst="rect">
            <a:avLst/>
          </a:prstGeom>
          <a:noFill/>
        </p:spPr>
        <p:txBody>
          <a:bodyPr wrap="square" rtlCol="0">
            <a:spAutoFit/>
          </a:bodyPr>
          <a:lstStyle/>
          <a:p>
            <a:r>
              <a:rPr lang="en-US" sz="700" dirty="0"/>
              <a:t>Ideas</a:t>
            </a:r>
          </a:p>
        </p:txBody>
      </p:sp>
      <p:sp>
        <p:nvSpPr>
          <p:cNvPr id="14" name="TextBox 13">
            <a:extLst>
              <a:ext uri="{FF2B5EF4-FFF2-40B4-BE49-F238E27FC236}">
                <a16:creationId xmlns:a16="http://schemas.microsoft.com/office/drawing/2014/main" id="{583D72DF-43AA-D390-06A2-BD89D20D9DB6}"/>
              </a:ext>
            </a:extLst>
          </p:cNvPr>
          <p:cNvSpPr txBox="1"/>
          <p:nvPr/>
        </p:nvSpPr>
        <p:spPr>
          <a:xfrm>
            <a:off x="9281532" y="3445916"/>
            <a:ext cx="2198254" cy="200055"/>
          </a:xfrm>
          <a:prstGeom prst="rect">
            <a:avLst/>
          </a:prstGeom>
          <a:noFill/>
        </p:spPr>
        <p:txBody>
          <a:bodyPr wrap="square" rtlCol="0">
            <a:spAutoFit/>
          </a:bodyPr>
          <a:lstStyle/>
          <a:p>
            <a:r>
              <a:rPr lang="en-US" sz="700" dirty="0"/>
              <a:t>Leadership</a:t>
            </a:r>
          </a:p>
        </p:txBody>
      </p:sp>
      <p:sp>
        <p:nvSpPr>
          <p:cNvPr id="15" name="TextBox 14">
            <a:extLst>
              <a:ext uri="{FF2B5EF4-FFF2-40B4-BE49-F238E27FC236}">
                <a16:creationId xmlns:a16="http://schemas.microsoft.com/office/drawing/2014/main" id="{9AAA6B3C-26ED-E1EE-30B6-F399BAD56895}"/>
              </a:ext>
            </a:extLst>
          </p:cNvPr>
          <p:cNvSpPr txBox="1"/>
          <p:nvPr/>
        </p:nvSpPr>
        <p:spPr>
          <a:xfrm>
            <a:off x="9161649" y="3904271"/>
            <a:ext cx="1690255" cy="200055"/>
          </a:xfrm>
          <a:prstGeom prst="rect">
            <a:avLst/>
          </a:prstGeom>
          <a:noFill/>
        </p:spPr>
        <p:txBody>
          <a:bodyPr wrap="square" rtlCol="0">
            <a:spAutoFit/>
          </a:bodyPr>
          <a:lstStyle/>
          <a:p>
            <a:r>
              <a:rPr lang="en-US" sz="700" dirty="0"/>
              <a:t>Name that tune</a:t>
            </a:r>
          </a:p>
        </p:txBody>
      </p:sp>
      <p:sp>
        <p:nvSpPr>
          <p:cNvPr id="16" name="TextBox 15">
            <a:extLst>
              <a:ext uri="{FF2B5EF4-FFF2-40B4-BE49-F238E27FC236}">
                <a16:creationId xmlns:a16="http://schemas.microsoft.com/office/drawing/2014/main" id="{DCB3A476-3980-F514-A6D3-9BB2B86396C0}"/>
              </a:ext>
            </a:extLst>
          </p:cNvPr>
          <p:cNvSpPr txBox="1"/>
          <p:nvPr/>
        </p:nvSpPr>
        <p:spPr>
          <a:xfrm>
            <a:off x="9281532" y="4249143"/>
            <a:ext cx="2324910" cy="200055"/>
          </a:xfrm>
          <a:prstGeom prst="rect">
            <a:avLst/>
          </a:prstGeom>
          <a:noFill/>
        </p:spPr>
        <p:txBody>
          <a:bodyPr wrap="square" rtlCol="0">
            <a:spAutoFit/>
          </a:bodyPr>
          <a:lstStyle/>
          <a:p>
            <a:r>
              <a:rPr lang="en-US" sz="700" dirty="0"/>
              <a:t>Serving</a:t>
            </a:r>
          </a:p>
        </p:txBody>
      </p:sp>
      <p:sp>
        <p:nvSpPr>
          <p:cNvPr id="17" name="TextBox 16">
            <a:extLst>
              <a:ext uri="{FF2B5EF4-FFF2-40B4-BE49-F238E27FC236}">
                <a16:creationId xmlns:a16="http://schemas.microsoft.com/office/drawing/2014/main" id="{E62D71AD-3757-0171-D5E7-9C73703A9C9E}"/>
              </a:ext>
            </a:extLst>
          </p:cNvPr>
          <p:cNvSpPr txBox="1"/>
          <p:nvPr/>
        </p:nvSpPr>
        <p:spPr>
          <a:xfrm>
            <a:off x="9260491" y="4609108"/>
            <a:ext cx="2023354" cy="200055"/>
          </a:xfrm>
          <a:prstGeom prst="rect">
            <a:avLst/>
          </a:prstGeom>
          <a:noFill/>
        </p:spPr>
        <p:txBody>
          <a:bodyPr wrap="square" rtlCol="0">
            <a:spAutoFit/>
          </a:bodyPr>
          <a:lstStyle/>
          <a:p>
            <a:r>
              <a:rPr lang="en-US" sz="700" dirty="0"/>
              <a:t>Marketing</a:t>
            </a:r>
          </a:p>
        </p:txBody>
      </p:sp>
      <p:sp>
        <p:nvSpPr>
          <p:cNvPr id="18" name="TextBox 17">
            <a:extLst>
              <a:ext uri="{FF2B5EF4-FFF2-40B4-BE49-F238E27FC236}">
                <a16:creationId xmlns:a16="http://schemas.microsoft.com/office/drawing/2014/main" id="{408B7161-BE1A-8205-4C37-BC145CFA05BB}"/>
              </a:ext>
            </a:extLst>
          </p:cNvPr>
          <p:cNvSpPr txBox="1"/>
          <p:nvPr/>
        </p:nvSpPr>
        <p:spPr>
          <a:xfrm>
            <a:off x="11151387" y="2780698"/>
            <a:ext cx="301558" cy="200055"/>
          </a:xfrm>
          <a:prstGeom prst="rect">
            <a:avLst/>
          </a:prstGeom>
          <a:noFill/>
        </p:spPr>
        <p:txBody>
          <a:bodyPr wrap="square" rtlCol="0">
            <a:spAutoFit/>
          </a:bodyPr>
          <a:lstStyle/>
          <a:p>
            <a:r>
              <a:rPr lang="en-US" sz="700" dirty="0"/>
              <a:t>1</a:t>
            </a:r>
          </a:p>
        </p:txBody>
      </p:sp>
      <p:sp>
        <p:nvSpPr>
          <p:cNvPr id="19" name="TextBox 18">
            <a:extLst>
              <a:ext uri="{FF2B5EF4-FFF2-40B4-BE49-F238E27FC236}">
                <a16:creationId xmlns:a16="http://schemas.microsoft.com/office/drawing/2014/main" id="{30925574-20D5-3CB7-8620-356ADD188DA6}"/>
              </a:ext>
            </a:extLst>
          </p:cNvPr>
          <p:cNvSpPr txBox="1"/>
          <p:nvPr/>
        </p:nvSpPr>
        <p:spPr>
          <a:xfrm flipH="1">
            <a:off x="11151386" y="3126389"/>
            <a:ext cx="382466" cy="200055"/>
          </a:xfrm>
          <a:prstGeom prst="rect">
            <a:avLst/>
          </a:prstGeom>
          <a:noFill/>
        </p:spPr>
        <p:txBody>
          <a:bodyPr wrap="square" rtlCol="0">
            <a:spAutoFit/>
          </a:bodyPr>
          <a:lstStyle/>
          <a:p>
            <a:r>
              <a:rPr lang="en-US" sz="700" dirty="0"/>
              <a:t>2</a:t>
            </a:r>
          </a:p>
        </p:txBody>
      </p:sp>
      <p:sp>
        <p:nvSpPr>
          <p:cNvPr id="20" name="TextBox 19">
            <a:extLst>
              <a:ext uri="{FF2B5EF4-FFF2-40B4-BE49-F238E27FC236}">
                <a16:creationId xmlns:a16="http://schemas.microsoft.com/office/drawing/2014/main" id="{B4057C59-42CC-F56F-CA2C-957CD0680605}"/>
              </a:ext>
            </a:extLst>
          </p:cNvPr>
          <p:cNvSpPr txBox="1"/>
          <p:nvPr/>
        </p:nvSpPr>
        <p:spPr>
          <a:xfrm>
            <a:off x="11162612" y="3484716"/>
            <a:ext cx="204281" cy="200055"/>
          </a:xfrm>
          <a:prstGeom prst="rect">
            <a:avLst/>
          </a:prstGeom>
          <a:noFill/>
        </p:spPr>
        <p:txBody>
          <a:bodyPr wrap="square" rtlCol="0">
            <a:spAutoFit/>
          </a:bodyPr>
          <a:lstStyle/>
          <a:p>
            <a:r>
              <a:rPr lang="en-US" sz="700" dirty="0"/>
              <a:t>3</a:t>
            </a:r>
          </a:p>
        </p:txBody>
      </p:sp>
      <p:sp>
        <p:nvSpPr>
          <p:cNvPr id="21" name="TextBox 20">
            <a:extLst>
              <a:ext uri="{FF2B5EF4-FFF2-40B4-BE49-F238E27FC236}">
                <a16:creationId xmlns:a16="http://schemas.microsoft.com/office/drawing/2014/main" id="{EA561B46-4615-4828-D623-492405689F09}"/>
              </a:ext>
            </a:extLst>
          </p:cNvPr>
          <p:cNvSpPr txBox="1"/>
          <p:nvPr/>
        </p:nvSpPr>
        <p:spPr>
          <a:xfrm>
            <a:off x="11162612" y="4646480"/>
            <a:ext cx="234360" cy="200055"/>
          </a:xfrm>
          <a:prstGeom prst="rect">
            <a:avLst/>
          </a:prstGeom>
          <a:noFill/>
        </p:spPr>
        <p:txBody>
          <a:bodyPr wrap="none" rtlCol="0">
            <a:spAutoFit/>
          </a:bodyPr>
          <a:lstStyle/>
          <a:p>
            <a:r>
              <a:rPr lang="en-US" sz="700" dirty="0"/>
              <a:t>5</a:t>
            </a:r>
          </a:p>
        </p:txBody>
      </p:sp>
      <p:sp>
        <p:nvSpPr>
          <p:cNvPr id="22" name="TextBox 21">
            <a:extLst>
              <a:ext uri="{FF2B5EF4-FFF2-40B4-BE49-F238E27FC236}">
                <a16:creationId xmlns:a16="http://schemas.microsoft.com/office/drawing/2014/main" id="{C89984A5-1CE4-0278-FD2D-F6026E34D79D}"/>
              </a:ext>
            </a:extLst>
          </p:cNvPr>
          <p:cNvSpPr txBox="1"/>
          <p:nvPr/>
        </p:nvSpPr>
        <p:spPr>
          <a:xfrm>
            <a:off x="11147572" y="3911078"/>
            <a:ext cx="234360" cy="200055"/>
          </a:xfrm>
          <a:prstGeom prst="rect">
            <a:avLst/>
          </a:prstGeom>
          <a:noFill/>
        </p:spPr>
        <p:txBody>
          <a:bodyPr wrap="none" rtlCol="0">
            <a:spAutoFit/>
          </a:bodyPr>
          <a:lstStyle/>
          <a:p>
            <a:r>
              <a:rPr lang="en-US" sz="700" dirty="0"/>
              <a:t>4</a:t>
            </a:r>
          </a:p>
        </p:txBody>
      </p:sp>
      <p:sp>
        <p:nvSpPr>
          <p:cNvPr id="24" name="TextBox 23">
            <a:extLst>
              <a:ext uri="{FF2B5EF4-FFF2-40B4-BE49-F238E27FC236}">
                <a16:creationId xmlns:a16="http://schemas.microsoft.com/office/drawing/2014/main" id="{D4DC0D24-DF13-6714-E237-B9DD19A6C65D}"/>
              </a:ext>
            </a:extLst>
          </p:cNvPr>
          <p:cNvSpPr txBox="1"/>
          <p:nvPr/>
        </p:nvSpPr>
        <p:spPr>
          <a:xfrm>
            <a:off x="11148143" y="4230605"/>
            <a:ext cx="234360" cy="200055"/>
          </a:xfrm>
          <a:prstGeom prst="rect">
            <a:avLst/>
          </a:prstGeom>
          <a:noFill/>
        </p:spPr>
        <p:txBody>
          <a:bodyPr wrap="none" rtlCol="0">
            <a:spAutoFit/>
          </a:bodyPr>
          <a:lstStyle/>
          <a:p>
            <a:r>
              <a:rPr lang="en-US" sz="700" dirty="0"/>
              <a:t>6</a:t>
            </a:r>
          </a:p>
        </p:txBody>
      </p:sp>
      <p:sp>
        <p:nvSpPr>
          <p:cNvPr id="26" name="TextBox 25">
            <a:extLst>
              <a:ext uri="{FF2B5EF4-FFF2-40B4-BE49-F238E27FC236}">
                <a16:creationId xmlns:a16="http://schemas.microsoft.com/office/drawing/2014/main" id="{F902A8DF-58C5-A501-7197-5F04360C4D25}"/>
              </a:ext>
            </a:extLst>
          </p:cNvPr>
          <p:cNvSpPr txBox="1"/>
          <p:nvPr/>
        </p:nvSpPr>
        <p:spPr>
          <a:xfrm>
            <a:off x="10518618" y="2777995"/>
            <a:ext cx="894945" cy="200055"/>
          </a:xfrm>
          <a:prstGeom prst="rect">
            <a:avLst/>
          </a:prstGeom>
          <a:noFill/>
        </p:spPr>
        <p:txBody>
          <a:bodyPr wrap="square" rtlCol="0">
            <a:spAutoFit/>
          </a:bodyPr>
          <a:lstStyle/>
          <a:p>
            <a:r>
              <a:rPr lang="en-US" sz="700" dirty="0"/>
              <a:t>4:55</a:t>
            </a:r>
          </a:p>
        </p:txBody>
      </p:sp>
      <p:sp>
        <p:nvSpPr>
          <p:cNvPr id="27" name="TextBox 26">
            <a:extLst>
              <a:ext uri="{FF2B5EF4-FFF2-40B4-BE49-F238E27FC236}">
                <a16:creationId xmlns:a16="http://schemas.microsoft.com/office/drawing/2014/main" id="{E357D6EF-FBD3-93ED-AEC5-C4512EC2304E}"/>
              </a:ext>
            </a:extLst>
          </p:cNvPr>
          <p:cNvSpPr txBox="1"/>
          <p:nvPr/>
        </p:nvSpPr>
        <p:spPr>
          <a:xfrm>
            <a:off x="10534044" y="4280863"/>
            <a:ext cx="359394" cy="200055"/>
          </a:xfrm>
          <a:prstGeom prst="rect">
            <a:avLst/>
          </a:prstGeom>
          <a:noFill/>
        </p:spPr>
        <p:txBody>
          <a:bodyPr wrap="none" rtlCol="0">
            <a:spAutoFit/>
          </a:bodyPr>
          <a:lstStyle/>
          <a:p>
            <a:r>
              <a:rPr lang="en-US" sz="700" dirty="0"/>
              <a:t>3:10</a:t>
            </a:r>
          </a:p>
        </p:txBody>
      </p:sp>
      <p:sp>
        <p:nvSpPr>
          <p:cNvPr id="28" name="TextBox 27">
            <a:extLst>
              <a:ext uri="{FF2B5EF4-FFF2-40B4-BE49-F238E27FC236}">
                <a16:creationId xmlns:a16="http://schemas.microsoft.com/office/drawing/2014/main" id="{3E01C7A2-610D-ACB9-3F5B-2D71523C87AC}"/>
              </a:ext>
            </a:extLst>
          </p:cNvPr>
          <p:cNvSpPr txBox="1"/>
          <p:nvPr/>
        </p:nvSpPr>
        <p:spPr>
          <a:xfrm>
            <a:off x="10511904" y="3111771"/>
            <a:ext cx="1259854" cy="200055"/>
          </a:xfrm>
          <a:prstGeom prst="rect">
            <a:avLst/>
          </a:prstGeom>
          <a:noFill/>
        </p:spPr>
        <p:txBody>
          <a:bodyPr wrap="square" rtlCol="0">
            <a:spAutoFit/>
          </a:bodyPr>
          <a:lstStyle/>
          <a:p>
            <a:r>
              <a:rPr lang="en-US" sz="700" dirty="0"/>
              <a:t>4:40</a:t>
            </a:r>
          </a:p>
        </p:txBody>
      </p:sp>
      <p:sp>
        <p:nvSpPr>
          <p:cNvPr id="29" name="TextBox 28">
            <a:extLst>
              <a:ext uri="{FF2B5EF4-FFF2-40B4-BE49-F238E27FC236}">
                <a16:creationId xmlns:a16="http://schemas.microsoft.com/office/drawing/2014/main" id="{3075230F-F3C2-7D6C-37DE-EED9AC589AFE}"/>
              </a:ext>
            </a:extLst>
          </p:cNvPr>
          <p:cNvSpPr txBox="1"/>
          <p:nvPr/>
        </p:nvSpPr>
        <p:spPr>
          <a:xfrm>
            <a:off x="10518618" y="3489958"/>
            <a:ext cx="359394" cy="200055"/>
          </a:xfrm>
          <a:prstGeom prst="rect">
            <a:avLst/>
          </a:prstGeom>
          <a:noFill/>
        </p:spPr>
        <p:txBody>
          <a:bodyPr wrap="none" rtlCol="0">
            <a:spAutoFit/>
          </a:bodyPr>
          <a:lstStyle/>
          <a:p>
            <a:r>
              <a:rPr lang="en-US" sz="700" dirty="0"/>
              <a:t>4:19</a:t>
            </a:r>
          </a:p>
        </p:txBody>
      </p:sp>
      <p:sp>
        <p:nvSpPr>
          <p:cNvPr id="30" name="TextBox 29">
            <a:extLst>
              <a:ext uri="{FF2B5EF4-FFF2-40B4-BE49-F238E27FC236}">
                <a16:creationId xmlns:a16="http://schemas.microsoft.com/office/drawing/2014/main" id="{84F0F842-8533-09E6-AA2E-37FEC0C79420}"/>
              </a:ext>
            </a:extLst>
          </p:cNvPr>
          <p:cNvSpPr txBox="1"/>
          <p:nvPr/>
        </p:nvSpPr>
        <p:spPr>
          <a:xfrm>
            <a:off x="10524492" y="3890816"/>
            <a:ext cx="359394" cy="200055"/>
          </a:xfrm>
          <a:prstGeom prst="rect">
            <a:avLst/>
          </a:prstGeom>
          <a:noFill/>
        </p:spPr>
        <p:txBody>
          <a:bodyPr wrap="none" rtlCol="0">
            <a:spAutoFit/>
          </a:bodyPr>
          <a:lstStyle/>
          <a:p>
            <a:r>
              <a:rPr lang="en-US" sz="700" dirty="0"/>
              <a:t>4:26</a:t>
            </a:r>
          </a:p>
        </p:txBody>
      </p:sp>
      <p:sp>
        <p:nvSpPr>
          <p:cNvPr id="31" name="TextBox 30">
            <a:extLst>
              <a:ext uri="{FF2B5EF4-FFF2-40B4-BE49-F238E27FC236}">
                <a16:creationId xmlns:a16="http://schemas.microsoft.com/office/drawing/2014/main" id="{341F9DDB-0F3C-44DA-0C04-455DE7BF1F4D}"/>
              </a:ext>
            </a:extLst>
          </p:cNvPr>
          <p:cNvSpPr txBox="1"/>
          <p:nvPr/>
        </p:nvSpPr>
        <p:spPr>
          <a:xfrm>
            <a:off x="10534044" y="4609108"/>
            <a:ext cx="359394" cy="200055"/>
          </a:xfrm>
          <a:prstGeom prst="rect">
            <a:avLst/>
          </a:prstGeom>
          <a:noFill/>
        </p:spPr>
        <p:txBody>
          <a:bodyPr wrap="none" rtlCol="0">
            <a:spAutoFit/>
          </a:bodyPr>
          <a:lstStyle/>
          <a:p>
            <a:r>
              <a:rPr lang="en-US" sz="700" dirty="0"/>
              <a:t>4:00</a:t>
            </a:r>
          </a:p>
        </p:txBody>
      </p:sp>
      <p:sp>
        <p:nvSpPr>
          <p:cNvPr id="512" name="TextBox 511">
            <a:extLst>
              <a:ext uri="{FF2B5EF4-FFF2-40B4-BE49-F238E27FC236}">
                <a16:creationId xmlns:a16="http://schemas.microsoft.com/office/drawing/2014/main" id="{52A51088-69CB-F0D8-D6C9-1A0923BAA5BB}"/>
              </a:ext>
            </a:extLst>
          </p:cNvPr>
          <p:cNvSpPr txBox="1"/>
          <p:nvPr/>
        </p:nvSpPr>
        <p:spPr>
          <a:xfrm>
            <a:off x="7803614" y="2742882"/>
            <a:ext cx="914400" cy="200055"/>
          </a:xfrm>
          <a:prstGeom prst="rect">
            <a:avLst/>
          </a:prstGeom>
          <a:noFill/>
        </p:spPr>
        <p:txBody>
          <a:bodyPr wrap="square" rtlCol="0">
            <a:spAutoFit/>
          </a:bodyPr>
          <a:lstStyle/>
          <a:p>
            <a:r>
              <a:rPr lang="en-US" sz="700" dirty="0"/>
              <a:t>Lady Liberty</a:t>
            </a:r>
          </a:p>
        </p:txBody>
      </p:sp>
      <p:sp>
        <p:nvSpPr>
          <p:cNvPr id="513" name="TextBox 512">
            <a:extLst>
              <a:ext uri="{FF2B5EF4-FFF2-40B4-BE49-F238E27FC236}">
                <a16:creationId xmlns:a16="http://schemas.microsoft.com/office/drawing/2014/main" id="{6A1DB17E-E654-90A8-A663-3BECF1B1C608}"/>
              </a:ext>
            </a:extLst>
          </p:cNvPr>
          <p:cNvSpPr txBox="1"/>
          <p:nvPr/>
        </p:nvSpPr>
        <p:spPr>
          <a:xfrm>
            <a:off x="7743620" y="3135886"/>
            <a:ext cx="925253" cy="200055"/>
          </a:xfrm>
          <a:prstGeom prst="rect">
            <a:avLst/>
          </a:prstGeom>
          <a:noFill/>
        </p:spPr>
        <p:txBody>
          <a:bodyPr wrap="none" rtlCol="0">
            <a:spAutoFit/>
          </a:bodyPr>
          <a:lstStyle/>
          <a:p>
            <a:r>
              <a:rPr lang="en-US" sz="700" dirty="0"/>
              <a:t>Benjamin Franklin </a:t>
            </a:r>
          </a:p>
        </p:txBody>
      </p:sp>
      <p:sp>
        <p:nvSpPr>
          <p:cNvPr id="514" name="TextBox 513">
            <a:extLst>
              <a:ext uri="{FF2B5EF4-FFF2-40B4-BE49-F238E27FC236}">
                <a16:creationId xmlns:a16="http://schemas.microsoft.com/office/drawing/2014/main" id="{0051244E-4E32-260F-6C97-8B6804EB8EA2}"/>
              </a:ext>
            </a:extLst>
          </p:cNvPr>
          <p:cNvSpPr txBox="1"/>
          <p:nvPr/>
        </p:nvSpPr>
        <p:spPr>
          <a:xfrm>
            <a:off x="7710508" y="3481577"/>
            <a:ext cx="1133542" cy="200055"/>
          </a:xfrm>
          <a:prstGeom prst="rect">
            <a:avLst/>
          </a:prstGeom>
          <a:noFill/>
        </p:spPr>
        <p:txBody>
          <a:bodyPr wrap="square" rtlCol="0">
            <a:spAutoFit/>
          </a:bodyPr>
          <a:lstStyle/>
          <a:p>
            <a:r>
              <a:rPr lang="en-US" sz="700" dirty="0"/>
              <a:t>George Washington </a:t>
            </a:r>
          </a:p>
        </p:txBody>
      </p:sp>
      <p:sp>
        <p:nvSpPr>
          <p:cNvPr id="515" name="TextBox 514">
            <a:extLst>
              <a:ext uri="{FF2B5EF4-FFF2-40B4-BE49-F238E27FC236}">
                <a16:creationId xmlns:a16="http://schemas.microsoft.com/office/drawing/2014/main" id="{2BCC1FE8-6FF0-620B-73EC-0A2466356257}"/>
              </a:ext>
            </a:extLst>
          </p:cNvPr>
          <p:cNvSpPr txBox="1"/>
          <p:nvPr/>
        </p:nvSpPr>
        <p:spPr>
          <a:xfrm>
            <a:off x="7847814" y="3828879"/>
            <a:ext cx="716863" cy="200055"/>
          </a:xfrm>
          <a:prstGeom prst="rect">
            <a:avLst/>
          </a:prstGeom>
          <a:noFill/>
        </p:spPr>
        <p:txBody>
          <a:bodyPr wrap="none" rtlCol="0">
            <a:spAutoFit/>
          </a:bodyPr>
          <a:lstStyle/>
          <a:p>
            <a:r>
              <a:rPr lang="en-US" sz="700" dirty="0"/>
              <a:t>Brian Eschen</a:t>
            </a:r>
          </a:p>
        </p:txBody>
      </p:sp>
      <p:sp>
        <p:nvSpPr>
          <p:cNvPr id="516" name="TextBox 515">
            <a:extLst>
              <a:ext uri="{FF2B5EF4-FFF2-40B4-BE49-F238E27FC236}">
                <a16:creationId xmlns:a16="http://schemas.microsoft.com/office/drawing/2014/main" id="{6D7F6FC1-72B3-C85B-60E5-0D34EA00B2B2}"/>
              </a:ext>
            </a:extLst>
          </p:cNvPr>
          <p:cNvSpPr txBox="1"/>
          <p:nvPr/>
        </p:nvSpPr>
        <p:spPr>
          <a:xfrm>
            <a:off x="9300112" y="2779531"/>
            <a:ext cx="914400" cy="200055"/>
          </a:xfrm>
          <a:prstGeom prst="rect">
            <a:avLst/>
          </a:prstGeom>
          <a:noFill/>
        </p:spPr>
        <p:txBody>
          <a:bodyPr wrap="square" rtlCol="0">
            <a:spAutoFit/>
          </a:bodyPr>
          <a:lstStyle/>
          <a:p>
            <a:r>
              <a:rPr lang="en-US" sz="700" dirty="0"/>
              <a:t>Freedom</a:t>
            </a:r>
          </a:p>
        </p:txBody>
      </p:sp>
      <p:sp>
        <p:nvSpPr>
          <p:cNvPr id="517" name="TextBox 516">
            <a:extLst>
              <a:ext uri="{FF2B5EF4-FFF2-40B4-BE49-F238E27FC236}">
                <a16:creationId xmlns:a16="http://schemas.microsoft.com/office/drawing/2014/main" id="{DE7C682B-6B4A-9534-6368-12BFC821DF79}"/>
              </a:ext>
            </a:extLst>
          </p:cNvPr>
          <p:cNvSpPr txBox="1"/>
          <p:nvPr/>
        </p:nvSpPr>
        <p:spPr>
          <a:xfrm>
            <a:off x="7796072" y="4209444"/>
            <a:ext cx="838691" cy="200055"/>
          </a:xfrm>
          <a:prstGeom prst="rect">
            <a:avLst/>
          </a:prstGeom>
          <a:noFill/>
        </p:spPr>
        <p:txBody>
          <a:bodyPr wrap="none" rtlCol="0">
            <a:spAutoFit/>
          </a:bodyPr>
          <a:lstStyle/>
          <a:p>
            <a:r>
              <a:rPr lang="en-US" sz="700" dirty="0"/>
              <a:t>Diana Higginson</a:t>
            </a:r>
          </a:p>
        </p:txBody>
      </p:sp>
      <p:sp>
        <p:nvSpPr>
          <p:cNvPr id="518" name="TextBox 517">
            <a:extLst>
              <a:ext uri="{FF2B5EF4-FFF2-40B4-BE49-F238E27FC236}">
                <a16:creationId xmlns:a16="http://schemas.microsoft.com/office/drawing/2014/main" id="{C4F0CF25-26A3-A295-70AB-BA4145AC9941}"/>
              </a:ext>
            </a:extLst>
          </p:cNvPr>
          <p:cNvSpPr txBox="1"/>
          <p:nvPr/>
        </p:nvSpPr>
        <p:spPr>
          <a:xfrm>
            <a:off x="7891396" y="4572110"/>
            <a:ext cx="914400" cy="200055"/>
          </a:xfrm>
          <a:prstGeom prst="rect">
            <a:avLst/>
          </a:prstGeom>
          <a:noFill/>
        </p:spPr>
        <p:txBody>
          <a:bodyPr wrap="square" rtlCol="0">
            <a:spAutoFit/>
          </a:bodyPr>
          <a:lstStyle/>
          <a:p>
            <a:r>
              <a:rPr lang="en-US" sz="700" dirty="0"/>
              <a:t>Steven Butner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Effect transition="in" filter="fade">
                                      <p:cBhvr>
                                        <p:cTn id="7" dur="1000"/>
                                        <p:tgtEl>
                                          <p:spTgt spid="5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2">
                                            <p:txEl>
                                              <p:pRg st="1" end="1"/>
                                            </p:txEl>
                                          </p:spTgt>
                                        </p:tgtEl>
                                        <p:attrNameLst>
                                          <p:attrName>style.visibility</p:attrName>
                                        </p:attrNameLst>
                                      </p:cBhvr>
                                      <p:to>
                                        <p:strVal val="visible"/>
                                      </p:to>
                                    </p:set>
                                    <p:animEffect transition="in" filter="fade">
                                      <p:cBhvr>
                                        <p:cTn id="10" dur="1000"/>
                                        <p:tgtEl>
                                          <p:spTgt spid="532">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532"/>
                                        </p:tgtEl>
                                        <p:attrNameLst>
                                          <p:attrName>style.visibility</p:attrName>
                                        </p:attrNameLst>
                                      </p:cBhvr>
                                      <p:to>
                                        <p:strVal val="visible"/>
                                      </p:to>
                                    </p:set>
                                    <p:animEffect transition="in" filter="fade">
                                      <p:cBhvr>
                                        <p:cTn id="14" dur="1000"/>
                                        <p:tgtEl>
                                          <p:spTgt spid="53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533"/>
                                        </p:tgtEl>
                                        <p:attrNameLst>
                                          <p:attrName>style.visibility</p:attrName>
                                        </p:attrNameLst>
                                      </p:cBhvr>
                                      <p:to>
                                        <p:strVal val="visible"/>
                                      </p:to>
                                    </p:set>
                                    <p:animEffect transition="in" filter="fade">
                                      <p:cBhvr>
                                        <p:cTn id="18" dur="750"/>
                                        <p:tgtEl>
                                          <p:spTgt spid="533"/>
                                        </p:tgtEl>
                                      </p:cBhvr>
                                    </p:animEffect>
                                  </p:childTnLst>
                                </p:cTn>
                              </p:par>
                              <p:par>
                                <p:cTn id="19" presetID="10" presetClass="entr" presetSubtype="0" fill="hold" nodeType="withEffect">
                                  <p:stCondLst>
                                    <p:cond delay="0"/>
                                  </p:stCondLst>
                                  <p:childTnLst>
                                    <p:set>
                                      <p:cBhvr>
                                        <p:cTn id="20" dur="1" fill="hold">
                                          <p:stCondLst>
                                            <p:cond delay="0"/>
                                          </p:stCondLst>
                                        </p:cTn>
                                        <p:tgtEl>
                                          <p:spTgt spid="565"/>
                                        </p:tgtEl>
                                        <p:attrNameLst>
                                          <p:attrName>style.visibility</p:attrName>
                                        </p:attrNameLst>
                                      </p:cBhvr>
                                      <p:to>
                                        <p:strVal val="visible"/>
                                      </p:to>
                                    </p:set>
                                    <p:animEffect transition="in" filter="fade">
                                      <p:cBhvr>
                                        <p:cTn id="21"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21"/>
          <p:cNvSpPr txBox="1"/>
          <p:nvPr/>
        </p:nvSpPr>
        <p:spPr>
          <a:xfrm>
            <a:off x="2396223" y="1381428"/>
            <a:ext cx="4184166" cy="4854191"/>
          </a:xfrm>
          <a:prstGeom prst="rect">
            <a:avLst/>
          </a:prstGeom>
          <a:noFill/>
          <a:ln>
            <a:noFill/>
          </a:ln>
        </p:spPr>
        <p:txBody>
          <a:bodyPr spcFirstLastPara="1" wrap="square" lIns="91425" tIns="45700" rIns="91425" bIns="45700" anchor="t" anchorCtr="0">
            <a:noAutofit/>
          </a:bodyPr>
          <a:lstStyle/>
          <a:p>
            <a:pPr>
              <a:buClr>
                <a:srgbClr val="3F3F3F"/>
              </a:buClr>
              <a:buSzPts val="700"/>
            </a:pPr>
            <a:r>
              <a:rPr lang="en-US" sz="2800" b="1">
                <a:solidFill>
                  <a:srgbClr val="3F3F3F"/>
                </a:solidFill>
                <a:latin typeface="Cambria"/>
                <a:ea typeface="Cambria"/>
                <a:cs typeface="Cambria"/>
                <a:sym typeface="Cambria"/>
              </a:rPr>
              <a:t>Complete comments-</a:t>
            </a:r>
            <a:endParaRPr/>
          </a:p>
          <a:p>
            <a:pPr marL="566737" indent="-477837">
              <a:buClr>
                <a:srgbClr val="980000"/>
              </a:buClr>
              <a:buSzPts val="3080"/>
              <a:buFont typeface="Arial"/>
              <a:buChar char="•"/>
            </a:pPr>
            <a:r>
              <a:rPr lang="en-US" sz="2800">
                <a:solidFill>
                  <a:srgbClr val="3F3F3F"/>
                </a:solidFill>
                <a:latin typeface="Cambria"/>
                <a:ea typeface="Cambria"/>
                <a:cs typeface="Cambria"/>
                <a:sym typeface="Cambria"/>
              </a:rPr>
              <a:t>Something done well</a:t>
            </a:r>
            <a:endParaRPr/>
          </a:p>
          <a:p>
            <a:pPr marL="566737" indent="-477837">
              <a:buClr>
                <a:srgbClr val="980000"/>
              </a:buClr>
              <a:buSzPts val="3080"/>
              <a:buFont typeface="Arial"/>
              <a:buChar char="•"/>
            </a:pPr>
            <a:r>
              <a:rPr lang="en-US" sz="2800">
                <a:solidFill>
                  <a:srgbClr val="3F3F3F"/>
                </a:solidFill>
                <a:latin typeface="Cambria"/>
                <a:ea typeface="Cambria"/>
                <a:cs typeface="Cambria"/>
                <a:sym typeface="Cambria"/>
              </a:rPr>
              <a:t>Something needing improvement</a:t>
            </a:r>
            <a:endParaRPr/>
          </a:p>
          <a:p>
            <a:pPr>
              <a:buSzPts val="1400"/>
            </a:pPr>
            <a:endParaRPr b="1">
              <a:solidFill>
                <a:srgbClr val="3F3F3F"/>
              </a:solidFill>
              <a:latin typeface="Cambria"/>
              <a:ea typeface="Cambria"/>
              <a:cs typeface="Cambria"/>
              <a:sym typeface="Cambria"/>
            </a:endParaRPr>
          </a:p>
          <a:p>
            <a:pPr>
              <a:buClr>
                <a:srgbClr val="3F3F3F"/>
              </a:buClr>
              <a:buSzPts val="700"/>
            </a:pPr>
            <a:r>
              <a:rPr lang="en-US" sz="2800" b="1">
                <a:solidFill>
                  <a:srgbClr val="3F3F3F"/>
                </a:solidFill>
                <a:latin typeface="Cambria"/>
                <a:ea typeface="Cambria"/>
                <a:cs typeface="Cambria"/>
                <a:sym typeface="Cambria"/>
              </a:rPr>
              <a:t>Circle individual rank</a:t>
            </a:r>
            <a:endParaRPr/>
          </a:p>
          <a:p>
            <a:pPr marL="566737" indent="-477837">
              <a:buClr>
                <a:srgbClr val="932A1D"/>
              </a:buClr>
              <a:buSzPts val="3080"/>
              <a:buFont typeface="Arial"/>
              <a:buChar char="•"/>
            </a:pPr>
            <a:r>
              <a:rPr lang="en-US" sz="2800">
                <a:solidFill>
                  <a:srgbClr val="3F3F3F"/>
                </a:solidFill>
                <a:latin typeface="Cambria"/>
                <a:ea typeface="Cambria"/>
                <a:cs typeface="Cambria"/>
                <a:sym typeface="Cambria"/>
              </a:rPr>
              <a:t>For ranks 5-8 </a:t>
            </a:r>
            <a:endParaRPr sz="2800">
              <a:latin typeface="Cambria"/>
              <a:ea typeface="Cambria"/>
              <a:cs typeface="Cambria"/>
              <a:sym typeface="Cambria"/>
            </a:endParaRPr>
          </a:p>
          <a:p>
            <a:pPr marL="1028700" indent="-457200">
              <a:buClr>
                <a:srgbClr val="932A1D"/>
              </a:buClr>
              <a:buSzPts val="2400"/>
              <a:buFont typeface="Courier New"/>
              <a:buChar char="o"/>
            </a:pPr>
            <a:r>
              <a:rPr lang="en-US" sz="2400">
                <a:solidFill>
                  <a:srgbClr val="3F3F3F"/>
                </a:solidFill>
                <a:latin typeface="Cambria"/>
                <a:ea typeface="Cambria"/>
                <a:cs typeface="Cambria"/>
                <a:sym typeface="Cambria"/>
              </a:rPr>
              <a:t>Circle  </a:t>
            </a:r>
            <a:r>
              <a:rPr lang="en-US" sz="2400" b="1">
                <a:solidFill>
                  <a:srgbClr val="3F3F3F"/>
                </a:solidFill>
                <a:latin typeface="Cambria"/>
                <a:ea typeface="Cambria"/>
                <a:cs typeface="Cambria"/>
                <a:sym typeface="Cambria"/>
              </a:rPr>
              <a:t>5</a:t>
            </a:r>
            <a:r>
              <a:rPr lang="en-US" sz="2400" b="1" baseline="30000">
                <a:solidFill>
                  <a:srgbClr val="3F3F3F"/>
                </a:solidFill>
                <a:latin typeface="Cambria"/>
                <a:ea typeface="Cambria"/>
                <a:cs typeface="Cambria"/>
                <a:sym typeface="Cambria"/>
              </a:rPr>
              <a:t>th</a:t>
            </a:r>
            <a:r>
              <a:rPr lang="en-US" sz="2400" b="1">
                <a:solidFill>
                  <a:srgbClr val="3F3F3F"/>
                </a:solidFill>
                <a:latin typeface="Cambria"/>
                <a:ea typeface="Cambria"/>
                <a:cs typeface="Cambria"/>
                <a:sym typeface="Cambria"/>
              </a:rPr>
              <a:t> and Below</a:t>
            </a:r>
            <a:endParaRPr sz="2400">
              <a:latin typeface="Cambria"/>
              <a:ea typeface="Cambria"/>
              <a:cs typeface="Cambria"/>
              <a:sym typeface="Cambria"/>
            </a:endParaRPr>
          </a:p>
          <a:p>
            <a:pPr>
              <a:buSzPts val="1600"/>
            </a:pPr>
            <a:endParaRPr sz="1600" b="1">
              <a:solidFill>
                <a:srgbClr val="3F3F3F"/>
              </a:solidFill>
              <a:latin typeface="Cambria"/>
              <a:ea typeface="Cambria"/>
              <a:cs typeface="Cambria"/>
              <a:sym typeface="Cambria"/>
            </a:endParaRPr>
          </a:p>
          <a:p>
            <a:pPr>
              <a:buClr>
                <a:srgbClr val="3F3F3F"/>
              </a:buClr>
              <a:buSzPts val="700"/>
            </a:pPr>
            <a:r>
              <a:rPr lang="en-US" sz="2800" b="1">
                <a:solidFill>
                  <a:srgbClr val="3F3F3F"/>
                </a:solidFill>
                <a:latin typeface="Cambria"/>
                <a:ea typeface="Cambria"/>
                <a:cs typeface="Cambria"/>
                <a:sym typeface="Cambria"/>
              </a:rPr>
              <a:t>Reason for ranking -</a:t>
            </a:r>
            <a:endParaRPr/>
          </a:p>
          <a:p>
            <a:pPr marL="566737" indent="-477837">
              <a:buClr>
                <a:srgbClr val="932A1D"/>
              </a:buClr>
              <a:buSzPts val="3080"/>
              <a:buFont typeface="Arial"/>
              <a:buChar char="•"/>
            </a:pPr>
            <a:r>
              <a:rPr lang="en-US" sz="2800">
                <a:solidFill>
                  <a:srgbClr val="3F3F3F"/>
                </a:solidFill>
                <a:latin typeface="Cambria"/>
                <a:ea typeface="Cambria"/>
                <a:cs typeface="Cambria"/>
                <a:sym typeface="Cambria"/>
              </a:rPr>
              <a:t>Compared to others in round </a:t>
            </a:r>
            <a:endParaRPr sz="2800">
              <a:latin typeface="Cambria"/>
              <a:ea typeface="Cambria"/>
              <a:cs typeface="Cambria"/>
              <a:sym typeface="Cambria"/>
            </a:endParaRPr>
          </a:p>
          <a:p>
            <a:pPr>
              <a:buClr>
                <a:schemeClr val="dk1"/>
              </a:buClr>
              <a:buSzPts val="2000"/>
            </a:pPr>
            <a:endParaRPr sz="2000">
              <a:solidFill>
                <a:srgbClr val="3F3F3F"/>
              </a:solidFill>
              <a:latin typeface="Cambria"/>
              <a:ea typeface="Cambria"/>
              <a:cs typeface="Cambria"/>
              <a:sym typeface="Cambria"/>
            </a:endParaRPr>
          </a:p>
        </p:txBody>
      </p:sp>
      <p:sp>
        <p:nvSpPr>
          <p:cNvPr id="668" name="Google Shape;668;p21"/>
          <p:cNvSpPr txBox="1"/>
          <p:nvPr/>
        </p:nvSpPr>
        <p:spPr>
          <a:xfrm>
            <a:off x="5226057" y="592139"/>
            <a:ext cx="184730" cy="369332"/>
          </a:xfrm>
          <a:prstGeom prst="rect">
            <a:avLst/>
          </a:prstGeom>
          <a:noFill/>
          <a:ln>
            <a:noFill/>
          </a:ln>
        </p:spPr>
        <p:txBody>
          <a:bodyPr spcFirstLastPara="1" wrap="square" lIns="91425" tIns="45700" rIns="91425" bIns="45700" anchor="t" anchorCtr="0">
            <a:noAutofit/>
          </a:bodyPr>
          <a:lstStyle/>
          <a:p>
            <a:pPr>
              <a:buSzPts val="1800"/>
            </a:pPr>
            <a:endParaRPr sz="1800">
              <a:latin typeface="Rambla"/>
              <a:ea typeface="Rambla"/>
              <a:cs typeface="Rambla"/>
              <a:sym typeface="Rambla"/>
            </a:endParaRPr>
          </a:p>
        </p:txBody>
      </p:sp>
      <p:sp>
        <p:nvSpPr>
          <p:cNvPr id="670" name="Google Shape;670;p21"/>
          <p:cNvSpPr txBox="1"/>
          <p:nvPr/>
        </p:nvSpPr>
        <p:spPr>
          <a:xfrm>
            <a:off x="2877198" y="365763"/>
            <a:ext cx="6925485" cy="1015662"/>
          </a:xfrm>
          <a:prstGeom prst="rect">
            <a:avLst/>
          </a:prstGeom>
          <a:noFill/>
          <a:ln>
            <a:noFill/>
          </a:ln>
        </p:spPr>
        <p:txBody>
          <a:bodyPr spcFirstLastPara="1" wrap="square" lIns="91425" tIns="45700" rIns="91425" bIns="45700" anchor="t" anchorCtr="0">
            <a:noAutofit/>
          </a:bodyPr>
          <a:lstStyle/>
          <a:p>
            <a:pPr>
              <a:buClr>
                <a:srgbClr val="3F3F3F"/>
              </a:buClr>
              <a:buSzPts val="1500"/>
            </a:pPr>
            <a:r>
              <a:rPr lang="en-US" sz="6000">
                <a:solidFill>
                  <a:srgbClr val="3F3F3F"/>
                </a:solidFill>
                <a:latin typeface="Century Gothic"/>
                <a:ea typeface="Century Gothic"/>
                <a:cs typeface="Century Gothic"/>
                <a:sym typeface="Century Gothic"/>
              </a:rPr>
              <a:t>Educate…</a:t>
            </a:r>
            <a:endParaRPr/>
          </a:p>
        </p:txBody>
      </p:sp>
      <p:pic>
        <p:nvPicPr>
          <p:cNvPr id="2" name="Picture 1">
            <a:extLst>
              <a:ext uri="{FF2B5EF4-FFF2-40B4-BE49-F238E27FC236}">
                <a16:creationId xmlns:a16="http://schemas.microsoft.com/office/drawing/2014/main" id="{9C7E5D83-D7D4-63D9-FEC5-C26DBD981F29}"/>
              </a:ext>
            </a:extLst>
          </p:cNvPr>
          <p:cNvPicPr>
            <a:picLocks noChangeAspect="1"/>
          </p:cNvPicPr>
          <p:nvPr/>
        </p:nvPicPr>
        <p:blipFill>
          <a:blip r:embed="rId3"/>
          <a:stretch>
            <a:fillRect/>
          </a:stretch>
        </p:blipFill>
        <p:spPr>
          <a:xfrm>
            <a:off x="8192655" y="520956"/>
            <a:ext cx="4005419" cy="5816088"/>
          </a:xfrm>
          <a:prstGeom prst="rect">
            <a:avLst/>
          </a:prstGeom>
        </p:spPr>
      </p:pic>
      <p:cxnSp>
        <p:nvCxnSpPr>
          <p:cNvPr id="5" name="Straight Arrow Connector 4">
            <a:extLst>
              <a:ext uri="{FF2B5EF4-FFF2-40B4-BE49-F238E27FC236}">
                <a16:creationId xmlns:a16="http://schemas.microsoft.com/office/drawing/2014/main" id="{AE6E670A-571D-C229-8E5A-BD3F05BE9482}"/>
              </a:ext>
            </a:extLst>
          </p:cNvPr>
          <p:cNvCxnSpPr>
            <a:cxnSpLocks/>
          </p:cNvCxnSpPr>
          <p:nvPr/>
        </p:nvCxnSpPr>
        <p:spPr>
          <a:xfrm>
            <a:off x="6770255" y="5329382"/>
            <a:ext cx="17918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C458471-9F41-BB06-33E5-C6D094C4F840}"/>
              </a:ext>
            </a:extLst>
          </p:cNvPr>
          <p:cNvCxnSpPr>
            <a:cxnSpLocks/>
            <a:stCxn id="667" idx="3"/>
          </p:cNvCxnSpPr>
          <p:nvPr/>
        </p:nvCxnSpPr>
        <p:spPr>
          <a:xfrm>
            <a:off x="6580389" y="3808524"/>
            <a:ext cx="2175684" cy="3755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fade">
                                      <p:cBhvr>
                                        <p:cTn id="7" dur="500"/>
                                        <p:tgtEl>
                                          <p:spTgt spid="6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7">
                                            <p:txEl>
                                              <p:pRg st="1" end="1"/>
                                            </p:txEl>
                                          </p:spTgt>
                                        </p:tgtEl>
                                        <p:attrNameLst>
                                          <p:attrName>style.visibility</p:attrName>
                                        </p:attrNameLst>
                                      </p:cBhvr>
                                      <p:to>
                                        <p:strVal val="visible"/>
                                      </p:to>
                                    </p:set>
                                    <p:animEffect transition="in" filter="fade">
                                      <p:cBhvr>
                                        <p:cTn id="10" dur="500"/>
                                        <p:tgtEl>
                                          <p:spTgt spid="6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7">
                                            <p:txEl>
                                              <p:pRg st="2" end="2"/>
                                            </p:txEl>
                                          </p:spTgt>
                                        </p:tgtEl>
                                        <p:attrNameLst>
                                          <p:attrName>style.visibility</p:attrName>
                                        </p:attrNameLst>
                                      </p:cBhvr>
                                      <p:to>
                                        <p:strVal val="visible"/>
                                      </p:to>
                                    </p:set>
                                    <p:animEffect transition="in" filter="fade">
                                      <p:cBhvr>
                                        <p:cTn id="13" dur="500"/>
                                        <p:tgtEl>
                                          <p:spTgt spid="6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7">
                                            <p:txEl>
                                              <p:pRg st="4" end="4"/>
                                            </p:txEl>
                                          </p:spTgt>
                                        </p:tgtEl>
                                        <p:attrNameLst>
                                          <p:attrName>style.visibility</p:attrName>
                                        </p:attrNameLst>
                                      </p:cBhvr>
                                      <p:to>
                                        <p:strVal val="visible"/>
                                      </p:to>
                                    </p:set>
                                    <p:animEffect transition="in" filter="fade">
                                      <p:cBhvr>
                                        <p:cTn id="16" dur="500"/>
                                        <p:tgtEl>
                                          <p:spTgt spid="66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7">
                                            <p:txEl>
                                              <p:pRg st="5" end="5"/>
                                            </p:txEl>
                                          </p:spTgt>
                                        </p:tgtEl>
                                        <p:attrNameLst>
                                          <p:attrName>style.visibility</p:attrName>
                                        </p:attrNameLst>
                                      </p:cBhvr>
                                      <p:to>
                                        <p:strVal val="visible"/>
                                      </p:to>
                                    </p:set>
                                    <p:animEffect transition="in" filter="fade">
                                      <p:cBhvr>
                                        <p:cTn id="19" dur="500"/>
                                        <p:tgtEl>
                                          <p:spTgt spid="66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7">
                                            <p:txEl>
                                              <p:pRg st="6" end="6"/>
                                            </p:txEl>
                                          </p:spTgt>
                                        </p:tgtEl>
                                        <p:attrNameLst>
                                          <p:attrName>style.visibility</p:attrName>
                                        </p:attrNameLst>
                                      </p:cBhvr>
                                      <p:to>
                                        <p:strVal val="visible"/>
                                      </p:to>
                                    </p:set>
                                    <p:animEffect transition="in" filter="fade">
                                      <p:cBhvr>
                                        <p:cTn id="22" dur="500"/>
                                        <p:tgtEl>
                                          <p:spTgt spid="66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67">
                                            <p:txEl>
                                              <p:pRg st="8" end="8"/>
                                            </p:txEl>
                                          </p:spTgt>
                                        </p:tgtEl>
                                        <p:attrNameLst>
                                          <p:attrName>style.visibility</p:attrName>
                                        </p:attrNameLst>
                                      </p:cBhvr>
                                      <p:to>
                                        <p:strVal val="visible"/>
                                      </p:to>
                                    </p:set>
                                    <p:animEffect transition="in" filter="fade">
                                      <p:cBhvr>
                                        <p:cTn id="25" dur="500"/>
                                        <p:tgtEl>
                                          <p:spTgt spid="66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67">
                                            <p:txEl>
                                              <p:pRg st="9" end="9"/>
                                            </p:txEl>
                                          </p:spTgt>
                                        </p:tgtEl>
                                        <p:attrNameLst>
                                          <p:attrName>style.visibility</p:attrName>
                                        </p:attrNameLst>
                                      </p:cBhvr>
                                      <p:to>
                                        <p:strVal val="visible"/>
                                      </p:to>
                                    </p:set>
                                    <p:animEffect transition="in" filter="fade">
                                      <p:cBhvr>
                                        <p:cTn id="28" dur="500"/>
                                        <p:tgtEl>
                                          <p:spTgt spid="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2"/>
          <p:cNvSpPr txBox="1"/>
          <p:nvPr/>
        </p:nvSpPr>
        <p:spPr>
          <a:xfrm>
            <a:off x="2026475" y="1233713"/>
            <a:ext cx="8503200" cy="5128200"/>
          </a:xfrm>
          <a:prstGeom prst="rect">
            <a:avLst/>
          </a:prstGeom>
          <a:noFill/>
          <a:ln>
            <a:noFill/>
          </a:ln>
        </p:spPr>
        <p:txBody>
          <a:bodyPr spcFirstLastPara="1" wrap="square" lIns="91425" tIns="91425" rIns="91425" bIns="91425" anchor="ctr" anchorCtr="0">
            <a:noAutofit/>
          </a:bodyPr>
          <a:lstStyle/>
          <a:p>
            <a:pPr marL="457200">
              <a:lnSpc>
                <a:spcPct val="115000"/>
              </a:lnSpc>
              <a:spcBef>
                <a:spcPts val="1400"/>
              </a:spcBef>
              <a:buSzPts val="1400"/>
            </a:pPr>
            <a:endParaRPr dirty="0"/>
          </a:p>
          <a:p>
            <a:pPr marL="457200" indent="-381000">
              <a:lnSpc>
                <a:spcPct val="115000"/>
              </a:lnSpc>
              <a:spcBef>
                <a:spcPts val="1400"/>
              </a:spcBef>
              <a:buClr>
                <a:srgbClr val="932A1D"/>
              </a:buClr>
              <a:buSzPts val="3120"/>
              <a:buFont typeface="Arial"/>
              <a:buChar char="•"/>
            </a:pPr>
            <a:r>
              <a:rPr lang="en-US" sz="2400" dirty="0">
                <a:latin typeface="Cambria"/>
                <a:ea typeface="Cambria"/>
                <a:cs typeface="Cambria"/>
                <a:sym typeface="Cambria"/>
              </a:rPr>
              <a:t>Return immediately to the Judge Hospitality (virtual judge room) area to complete your ballots.</a:t>
            </a:r>
            <a:endParaRPr sz="2400" dirty="0">
              <a:latin typeface="Cambria"/>
              <a:ea typeface="Cambria"/>
              <a:cs typeface="Cambria"/>
              <a:sym typeface="Cambria"/>
            </a:endParaRPr>
          </a:p>
          <a:p>
            <a:pPr marL="457200" indent="-381000">
              <a:lnSpc>
                <a:spcPct val="115000"/>
              </a:lnSpc>
              <a:buClr>
                <a:srgbClr val="932A1D"/>
              </a:buClr>
              <a:buSzPts val="3120"/>
              <a:buFont typeface="Arial"/>
              <a:buChar char="•"/>
            </a:pPr>
            <a:r>
              <a:rPr lang="en-US" sz="2400" dirty="0">
                <a:latin typeface="Cambria"/>
                <a:ea typeface="Cambria"/>
                <a:cs typeface="Cambria"/>
                <a:sym typeface="Cambria"/>
              </a:rPr>
              <a:t>If you have questions, please see one of the Judge Orientation staff who will be available in the ballot return area or via the judge room/chat box. If sending a message, please make sure the message is a direct message with the host. Other wise chats will be visible in the chat box.</a:t>
            </a:r>
            <a:endParaRPr sz="2400" dirty="0">
              <a:latin typeface="Cambria"/>
              <a:ea typeface="Cambria"/>
              <a:cs typeface="Cambria"/>
              <a:sym typeface="Cambria"/>
            </a:endParaRPr>
          </a:p>
          <a:p>
            <a:pPr marL="457200" indent="-381000">
              <a:lnSpc>
                <a:spcPct val="115000"/>
              </a:lnSpc>
              <a:buClr>
                <a:srgbClr val="932A1D"/>
              </a:buClr>
              <a:buSzPts val="3120"/>
              <a:buFont typeface="Arial"/>
              <a:buChar char="•"/>
            </a:pPr>
            <a:r>
              <a:rPr lang="en-US" sz="2400" dirty="0">
                <a:latin typeface="Cambria"/>
                <a:ea typeface="Cambria"/>
                <a:cs typeface="Cambria"/>
                <a:sym typeface="Cambria"/>
              </a:rPr>
              <a:t>Once your ballots are complete, check in with Ballot Return and wait as they review through them.</a:t>
            </a:r>
            <a:endParaRPr sz="2400" dirty="0">
              <a:latin typeface="Cambria"/>
              <a:ea typeface="Cambria"/>
              <a:cs typeface="Cambria"/>
              <a:sym typeface="Cambria"/>
            </a:endParaRPr>
          </a:p>
          <a:p>
            <a:pPr marL="457200">
              <a:lnSpc>
                <a:spcPct val="115000"/>
              </a:lnSpc>
              <a:spcBef>
                <a:spcPts val="1400"/>
              </a:spcBef>
              <a:buSzPts val="1400"/>
            </a:pPr>
            <a:endParaRPr dirty="0">
              <a:latin typeface="Cambria"/>
              <a:ea typeface="Cambria"/>
              <a:cs typeface="Cambria"/>
              <a:sym typeface="Cambria"/>
            </a:endParaRPr>
          </a:p>
          <a:p>
            <a:pPr algn="ctr">
              <a:lnSpc>
                <a:spcPct val="115000"/>
              </a:lnSpc>
              <a:buSzPts val="4800"/>
            </a:pPr>
            <a:endParaRPr sz="4800" dirty="0">
              <a:latin typeface="Century Gothic"/>
              <a:ea typeface="Century Gothic"/>
              <a:cs typeface="Century Gothic"/>
              <a:sym typeface="Century Gothic"/>
            </a:endParaRPr>
          </a:p>
        </p:txBody>
      </p:sp>
      <p:sp>
        <p:nvSpPr>
          <p:cNvPr id="680" name="Google Shape;680;p22"/>
          <p:cNvSpPr txBox="1"/>
          <p:nvPr/>
        </p:nvSpPr>
        <p:spPr>
          <a:xfrm>
            <a:off x="1888025" y="0"/>
            <a:ext cx="8780100" cy="1729800"/>
          </a:xfrm>
          <a:prstGeom prst="rect">
            <a:avLst/>
          </a:prstGeom>
          <a:noFill/>
          <a:ln>
            <a:noFill/>
          </a:ln>
        </p:spPr>
        <p:txBody>
          <a:bodyPr spcFirstLastPara="1" wrap="square" lIns="91425" tIns="91425" rIns="91425" bIns="91425" anchor="ctr" anchorCtr="0">
            <a:noAutofit/>
          </a:bodyPr>
          <a:lstStyle/>
          <a:p>
            <a:pPr>
              <a:buSzPts val="5000"/>
            </a:pPr>
            <a:r>
              <a:rPr lang="en-US" sz="5000">
                <a:solidFill>
                  <a:srgbClr val="3F3F3F"/>
                </a:solidFill>
                <a:latin typeface="Century Gothic"/>
                <a:ea typeface="Century Gothic"/>
                <a:cs typeface="Century Gothic"/>
                <a:sym typeface="Century Gothic"/>
              </a:rPr>
              <a:t>After you hear all the  speakers…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ctrTitle"/>
          </p:nvPr>
        </p:nvSpPr>
        <p:spPr>
          <a:xfrm>
            <a:off x="2795775" y="1090372"/>
            <a:ext cx="6600450" cy="1454496"/>
          </a:xfrm>
          <a:prstGeom prst="rect">
            <a:avLst/>
          </a:prstGeom>
          <a:noFill/>
          <a:ln>
            <a:noFill/>
          </a:ln>
        </p:spPr>
        <p:txBody>
          <a:bodyPr spcFirstLastPara="1" vert="horz" wrap="square" lIns="91425" tIns="45700" rIns="91425" bIns="45700" rtlCol="0" anchor="b" anchorCtr="0">
            <a:noAutofit/>
          </a:bodyPr>
          <a:lstStyle/>
          <a:p>
            <a:pPr>
              <a:spcBef>
                <a:spcPts val="0"/>
              </a:spcBef>
              <a:buClr>
                <a:srgbClr val="595959"/>
              </a:buClr>
              <a:buSzPts val="1875"/>
            </a:pPr>
            <a:r>
              <a:rPr lang="en-US" sz="4800" dirty="0"/>
              <a:t>Logos Forensics Association…</a:t>
            </a:r>
            <a:endParaRPr sz="4800" dirty="0"/>
          </a:p>
        </p:txBody>
      </p:sp>
      <p:sp>
        <p:nvSpPr>
          <p:cNvPr id="200" name="Google Shape;200;p2"/>
          <p:cNvSpPr txBox="1">
            <a:spLocks noGrp="1"/>
          </p:cNvSpPr>
          <p:nvPr>
            <p:ph type="subTitle" idx="1"/>
          </p:nvPr>
        </p:nvSpPr>
        <p:spPr>
          <a:xfrm>
            <a:off x="2299855" y="2942402"/>
            <a:ext cx="9892145" cy="3915598"/>
          </a:xfrm>
          <a:prstGeom prst="rect">
            <a:avLst/>
          </a:prstGeom>
          <a:noFill/>
          <a:ln>
            <a:noFill/>
          </a:ln>
        </p:spPr>
        <p:txBody>
          <a:bodyPr spcFirstLastPara="1" vert="horz" wrap="square" lIns="91425" tIns="45700" rIns="91425" bIns="45700" rtlCol="0" anchor="t" anchorCtr="1">
            <a:noAutofit/>
          </a:bodyPr>
          <a:lstStyle/>
          <a:p>
            <a:pPr marL="342900" indent="-342900">
              <a:spcBef>
                <a:spcPts val="0"/>
              </a:spcBef>
              <a:spcAft>
                <a:spcPts val="600"/>
              </a:spcAft>
              <a:buClr>
                <a:srgbClr val="A5A5A5"/>
              </a:buClr>
              <a:buSzPts val="900"/>
            </a:pPr>
            <a:r>
              <a:rPr lang="en-US" sz="2800" b="0" i="0" dirty="0">
                <a:solidFill>
                  <a:srgbClr val="382501"/>
                </a:solidFill>
                <a:effectLst/>
                <a:latin typeface="playfairdisplay-bold"/>
              </a:rPr>
              <a:t>	We believe that every student should have the opportunity to learn logic and rhetoric, to learn to defend their beliefs, and to develop the ability to communicate clearly and persuasively. We believe that this activity is the most important in developing these vital skills as well as training our students to be the leaders and representatives of Christ in future generations.</a:t>
            </a:r>
            <a:r>
              <a:rPr lang="en-US" sz="2800" dirty="0"/>
              <a:t> </a:t>
            </a:r>
            <a:endParaRPr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501" y="939796"/>
            <a:ext cx="1755648" cy="17556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23"/>
          <p:cNvSpPr txBox="1"/>
          <p:nvPr/>
        </p:nvSpPr>
        <p:spPr>
          <a:xfrm>
            <a:off x="1800775" y="1138668"/>
            <a:ext cx="8503200" cy="5128200"/>
          </a:xfrm>
          <a:prstGeom prst="rect">
            <a:avLst/>
          </a:prstGeom>
          <a:noFill/>
          <a:ln>
            <a:noFill/>
          </a:ln>
        </p:spPr>
        <p:txBody>
          <a:bodyPr spcFirstLastPara="1" wrap="square" lIns="91425" tIns="91425" rIns="91425" bIns="91425" anchor="ctr" anchorCtr="0">
            <a:noAutofit/>
          </a:bodyPr>
          <a:lstStyle/>
          <a:p>
            <a:pPr marL="457200" indent="-410210">
              <a:lnSpc>
                <a:spcPct val="115000"/>
              </a:lnSpc>
              <a:buClr>
                <a:srgbClr val="932A1D"/>
              </a:buClr>
              <a:buSzPts val="2860"/>
              <a:buFont typeface="Arial"/>
              <a:buChar char="•"/>
            </a:pPr>
            <a:r>
              <a:rPr lang="en-US" sz="2400" dirty="0">
                <a:solidFill>
                  <a:schemeClr val="dk1"/>
                </a:solidFill>
                <a:latin typeface="Cambria"/>
                <a:ea typeface="Cambria"/>
                <a:cs typeface="Cambria"/>
                <a:sym typeface="Cambria"/>
              </a:rPr>
              <a:t>Read the rules that were provided before judging</a:t>
            </a:r>
            <a:endParaRPr sz="2400" dirty="0">
              <a:solidFill>
                <a:schemeClr val="dk1"/>
              </a:solidFill>
              <a:latin typeface="Cambria"/>
              <a:ea typeface="Cambria"/>
              <a:cs typeface="Cambria"/>
              <a:sym typeface="Cambria"/>
            </a:endParaRPr>
          </a:p>
          <a:p>
            <a:pPr marL="457200" indent="-342900">
              <a:lnSpc>
                <a:spcPct val="115000"/>
              </a:lnSpc>
              <a:buClr>
                <a:srgbClr val="980000"/>
              </a:buClr>
              <a:buSzPts val="2860"/>
              <a:buFont typeface="Arial"/>
              <a:buChar char="•"/>
            </a:pPr>
            <a:r>
              <a:rPr lang="en-US" sz="2400" dirty="0">
                <a:latin typeface="Cambria"/>
                <a:ea typeface="Cambria"/>
                <a:cs typeface="Cambria"/>
                <a:sym typeface="Cambria"/>
              </a:rPr>
              <a:t>Have fun and know that you are serving in a vital education role for each student!   </a:t>
            </a:r>
            <a:endParaRPr sz="2400" dirty="0">
              <a:latin typeface="Cambria"/>
              <a:ea typeface="Cambria"/>
              <a:cs typeface="Cambria"/>
              <a:sym typeface="Cambria"/>
            </a:endParaRPr>
          </a:p>
          <a:p>
            <a:pPr algn="ctr">
              <a:lnSpc>
                <a:spcPct val="115000"/>
              </a:lnSpc>
              <a:buSzPts val="4800"/>
            </a:pPr>
            <a:r>
              <a:rPr lang="en-US" sz="4800" dirty="0">
                <a:latin typeface="Century Gothic"/>
                <a:ea typeface="Century Gothic"/>
                <a:cs typeface="Century Gothic"/>
                <a:sym typeface="Century Gothic"/>
              </a:rPr>
              <a:t>Thank you!</a:t>
            </a:r>
            <a:endParaRPr sz="4800" dirty="0">
              <a:latin typeface="Century Gothic"/>
              <a:ea typeface="Century Gothic"/>
              <a:cs typeface="Century Gothic"/>
              <a:sym typeface="Century Gothic"/>
            </a:endParaRPr>
          </a:p>
        </p:txBody>
      </p:sp>
      <p:sp>
        <p:nvSpPr>
          <p:cNvPr id="687" name="Google Shape;687;p23"/>
          <p:cNvSpPr txBox="1"/>
          <p:nvPr/>
        </p:nvSpPr>
        <p:spPr>
          <a:xfrm>
            <a:off x="1888025" y="0"/>
            <a:ext cx="8780100" cy="1729800"/>
          </a:xfrm>
          <a:prstGeom prst="rect">
            <a:avLst/>
          </a:prstGeom>
          <a:noFill/>
          <a:ln>
            <a:noFill/>
          </a:ln>
        </p:spPr>
        <p:txBody>
          <a:bodyPr spcFirstLastPara="1" wrap="square" lIns="91425" tIns="91425" rIns="91425" bIns="91425" anchor="ctr" anchorCtr="0">
            <a:noAutofit/>
          </a:bodyPr>
          <a:lstStyle/>
          <a:p>
            <a:pPr>
              <a:buSzPts val="5000"/>
            </a:pPr>
            <a:r>
              <a:rPr lang="en-US" sz="5000">
                <a:solidFill>
                  <a:srgbClr val="595959"/>
                </a:solidFill>
                <a:latin typeface="Century Gothic"/>
                <a:ea typeface="Century Gothic"/>
                <a:cs typeface="Century Gothic"/>
                <a:sym typeface="Century Gothic"/>
              </a:rPr>
              <a:t>A few final reminders…</a:t>
            </a:r>
            <a:endParaRPr>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712" name="Google Shape;712;p24"/>
          <p:cNvSpPr/>
          <p:nvPr/>
        </p:nvSpPr>
        <p:spPr>
          <a:xfrm>
            <a:off x="1754053" y="131126"/>
            <a:ext cx="8935500" cy="923400"/>
          </a:xfrm>
          <a:prstGeom prst="rect">
            <a:avLst/>
          </a:prstGeom>
          <a:noFill/>
          <a:ln>
            <a:noFill/>
          </a:ln>
          <a:effectLst>
            <a:outerShdw blurRad="44450" dist="27939" dir="5400000" algn="ctr">
              <a:srgbClr val="000000">
                <a:alpha val="28627"/>
              </a:srgbClr>
            </a:outerShdw>
          </a:effectLst>
        </p:spPr>
        <p:txBody>
          <a:bodyPr spcFirstLastPara="1" wrap="square" lIns="91425" tIns="45700" rIns="91425" bIns="45700" anchor="t" anchorCtr="0">
            <a:noAutofit/>
          </a:bodyPr>
          <a:lstStyle/>
          <a:p>
            <a:pPr algn="ctr">
              <a:buClr>
                <a:srgbClr val="A61E22"/>
              </a:buClr>
              <a:buSzPts val="1350"/>
            </a:pPr>
            <a:r>
              <a:rPr lang="en-US" sz="5400" dirty="0">
                <a:solidFill>
                  <a:srgbClr val="932A1D"/>
                </a:solidFill>
                <a:latin typeface="Century Gothic"/>
                <a:ea typeface="Century Gothic"/>
                <a:cs typeface="Century Gothic"/>
                <a:sym typeface="Century Gothic"/>
              </a:rPr>
              <a:t>LFA Statement of Faith</a:t>
            </a:r>
            <a:endParaRPr dirty="0">
              <a:solidFill>
                <a:srgbClr val="932A1D"/>
              </a:solidFill>
            </a:endParaRPr>
          </a:p>
        </p:txBody>
      </p:sp>
      <p:sp>
        <p:nvSpPr>
          <p:cNvPr id="4" name="TextBox 3">
            <a:extLst>
              <a:ext uri="{FF2B5EF4-FFF2-40B4-BE49-F238E27FC236}">
                <a16:creationId xmlns:a16="http://schemas.microsoft.com/office/drawing/2014/main" id="{942CD77A-FBFD-F103-2E7D-EDA3CAEE62A9}"/>
              </a:ext>
            </a:extLst>
          </p:cNvPr>
          <p:cNvSpPr txBox="1"/>
          <p:nvPr/>
        </p:nvSpPr>
        <p:spPr>
          <a:xfrm>
            <a:off x="2392218" y="1684255"/>
            <a:ext cx="9642764" cy="4832092"/>
          </a:xfrm>
          <a:prstGeom prst="rect">
            <a:avLst/>
          </a:prstGeom>
          <a:noFill/>
        </p:spPr>
        <p:txBody>
          <a:bodyPr wrap="square">
            <a:spAutoFit/>
          </a:bodyPr>
          <a:lstStyle/>
          <a:p>
            <a:pPr algn="l" fontAlgn="base"/>
            <a:r>
              <a:rPr lang="en-US" sz="1100" b="1" i="0" dirty="0">
                <a:solidFill>
                  <a:srgbClr val="093D5E"/>
                </a:solidFill>
                <a:effectLst/>
                <a:latin typeface="playfairdisplay-bold"/>
              </a:rPr>
              <a:t>We believe...</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the Holy Scriptures, comprised of the 66 books of the Old and New Testaments, are fully inspired by God and are therefore infallible in the original writings and completely trustworthy in all areas in which they speak.</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there is only one eternal, almighty and perfect God. Within the Being of this one true God exist three eternally distinct and coequal Persons: the Father, the Son, and the Holy Spirit. These three Persons, also referred to as the Trinity, are the one true God.</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Jesus Christ is the eternal Son of God, the Second Person of the Trinity, who took upon Himself human flesh through the miraculous conception by the Holy Spirit in the womb of the virgin Mary. He who is true God became true man, uniting two natures in one person forever. Christ lived a perfect, sinless life, died on the cross as an atoning sacrifice for our sins, rose bodily from the dead, and ascended into Heaven where He now serves as our High Priest, our only Mediator.</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the Holy Spirit is the eternal Third Person of the Triune God, the Regenerator and Sanctifier of the redeemed, the Bestower of spiritual fruit and gifts, and the abiding Advocate who empowers believers for godly living and service.</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Adam was directly created without sin and in the image of God and did not evolve from preexisting forms of life. Through the fall of Adam that image of God in humanity has been defiled, although not eradicated. Every human being is radically corrupt and estranged from God. Human beings are condemned by God because of their descent into sin through their relationship to Adam. The desperate need of humanity is forgiveness of sins and consequent restoration of fellowship with God; yet humans remain totally unable to atone for and restore themselves.</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Jesus' death on the cross provided a </a:t>
            </a:r>
            <a:r>
              <a:rPr lang="en-US" sz="1100" b="1" i="0" dirty="0" err="1">
                <a:solidFill>
                  <a:srgbClr val="093D5E"/>
                </a:solidFill>
                <a:effectLst/>
                <a:latin typeface="playfairdisplay-bold"/>
              </a:rPr>
              <a:t>substitutiary</a:t>
            </a:r>
            <a:r>
              <a:rPr lang="en-US" sz="1100" b="1" i="0" dirty="0">
                <a:solidFill>
                  <a:srgbClr val="093D5E"/>
                </a:solidFill>
                <a:effectLst/>
                <a:latin typeface="playfairdisplay-bold"/>
              </a:rPr>
              <a:t> atonement for the sins of humanity. We believe that man is justified (saved) by grace through faith in the shed blood of the Lord Jesus Christ without any mixture of works. ...in the existence of Satan and that hell is a place of eternal conscious punishment for him, his host, and all unbelievers.</a:t>
            </a:r>
            <a:br>
              <a:rPr lang="en-US" sz="1100" b="1" i="0" dirty="0">
                <a:solidFill>
                  <a:srgbClr val="093D5E"/>
                </a:solidFill>
                <a:effectLst/>
                <a:latin typeface="playfairdisplay-bold"/>
              </a:rPr>
            </a:br>
            <a:br>
              <a:rPr lang="en-US" sz="1100" b="1" i="0" dirty="0">
                <a:solidFill>
                  <a:srgbClr val="093D5E"/>
                </a:solidFill>
                <a:effectLst/>
                <a:latin typeface="playfairdisplay-bold"/>
              </a:rPr>
            </a:br>
            <a:r>
              <a:rPr lang="en-US" sz="1100" b="1" i="0" dirty="0">
                <a:solidFill>
                  <a:srgbClr val="093D5E"/>
                </a:solidFill>
                <a:effectLst/>
                <a:latin typeface="playfairdisplay-bold"/>
              </a:rPr>
              <a:t>...that the Christian church is composed of all persons who through saving faith in Jesus Christ have been regenerated by the Holy Spirit. Corporately and individually, its members strive to worship, serve, and glorify God through prayer and praise, diligent study and application of the Scriptures, evangelism, sanctified living, good works, and observance of the rites of baptism and the Lord's Supper. The mission of the church is the discipleship of all nations - not only the saving of souls but also the bringing of the gospel to bear on every aspect of life and thought. </a:t>
            </a:r>
            <a:endParaRPr lang="en-US" sz="1100" b="1" i="0" dirty="0">
              <a:solidFill>
                <a:srgbClr val="093D5E"/>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title" idx="4294967295"/>
          </p:nvPr>
        </p:nvSpPr>
        <p:spPr>
          <a:xfrm>
            <a:off x="0" y="274638"/>
            <a:ext cx="6588125" cy="1281112"/>
          </a:xfrm>
          <a:prstGeom prst="rect">
            <a:avLst/>
          </a:prstGeom>
          <a:noFill/>
          <a:ln>
            <a:noFill/>
          </a:ln>
        </p:spPr>
        <p:txBody>
          <a:bodyPr spcFirstLastPara="1" vert="horz" wrap="square" lIns="91425" tIns="45700" rIns="91425" bIns="45700" rtlCol="0" anchor="t" anchorCtr="0">
            <a:noAutofit/>
          </a:bodyPr>
          <a:lstStyle/>
          <a:p>
            <a:pPr>
              <a:spcBef>
                <a:spcPts val="0"/>
              </a:spcBef>
              <a:buClr>
                <a:srgbClr val="595959"/>
              </a:buClr>
              <a:buSzPts val="1875"/>
            </a:pPr>
            <a:r>
              <a:rPr lang="en-US" sz="7500">
                <a:solidFill>
                  <a:srgbClr val="595959"/>
                </a:solidFill>
                <a:latin typeface="Century Gothic"/>
                <a:ea typeface="Century Gothic"/>
                <a:cs typeface="Century Gothic"/>
                <a:sym typeface="Century Gothic"/>
              </a:rPr>
              <a:t>Judges…</a:t>
            </a:r>
            <a:endParaRPr>
              <a:solidFill>
                <a:srgbClr val="262626"/>
              </a:solidFill>
              <a:latin typeface="Century Gothic"/>
              <a:ea typeface="Century Gothic"/>
              <a:cs typeface="Century Gothic"/>
              <a:sym typeface="Century Gothic"/>
            </a:endParaRPr>
          </a:p>
        </p:txBody>
      </p:sp>
      <p:sp>
        <p:nvSpPr>
          <p:cNvPr id="207" name="Google Shape;207;p3"/>
          <p:cNvSpPr txBox="1">
            <a:spLocks noGrp="1"/>
          </p:cNvSpPr>
          <p:nvPr>
            <p:ph type="body" idx="4294967295"/>
          </p:nvPr>
        </p:nvSpPr>
        <p:spPr>
          <a:xfrm>
            <a:off x="4344988" y="1928813"/>
            <a:ext cx="7847012" cy="4387850"/>
          </a:xfrm>
          <a:prstGeom prst="rect">
            <a:avLst/>
          </a:prstGeom>
          <a:noFill/>
          <a:ln>
            <a:noFill/>
          </a:ln>
        </p:spPr>
        <p:txBody>
          <a:bodyPr spcFirstLastPara="1" vert="horz" wrap="square" lIns="91425" tIns="45700" rIns="91425" bIns="45700" rtlCol="0" anchor="t" anchorCtr="0">
            <a:noAutofit/>
          </a:bodyPr>
          <a:lstStyle/>
          <a:p>
            <a:pPr marL="625855" indent="-457200">
              <a:lnSpc>
                <a:spcPct val="110000"/>
              </a:lnSpc>
              <a:spcBef>
                <a:spcPts val="0"/>
              </a:spcBef>
              <a:buClr>
                <a:srgbClr val="932A1D"/>
              </a:buClr>
              <a:buSzPts val="3520"/>
              <a:buFont typeface="Arial"/>
              <a:buChar char="•"/>
            </a:pPr>
            <a:r>
              <a:rPr lang="en-US" sz="3200">
                <a:latin typeface="Cambria"/>
                <a:ea typeface="Cambria"/>
                <a:cs typeface="Cambria"/>
                <a:sym typeface="Cambria"/>
              </a:rPr>
              <a:t> </a:t>
            </a:r>
            <a:r>
              <a:rPr lang="en-US" sz="3000">
                <a:solidFill>
                  <a:srgbClr val="3F3F3F"/>
                </a:solidFill>
                <a:latin typeface="Cambria"/>
                <a:ea typeface="Cambria"/>
                <a:cs typeface="Cambria"/>
                <a:sym typeface="Cambria"/>
              </a:rPr>
              <a:t>You can do this!</a:t>
            </a:r>
            <a:endParaRPr sz="3000">
              <a:solidFill>
                <a:srgbClr val="3F3F3F"/>
              </a:solidFill>
              <a:latin typeface="Cambria"/>
              <a:ea typeface="Cambria"/>
              <a:cs typeface="Cambria"/>
              <a:sym typeface="Cambria"/>
            </a:endParaRPr>
          </a:p>
          <a:p>
            <a:pPr marL="625855" indent="-457200">
              <a:lnSpc>
                <a:spcPct val="110000"/>
              </a:lnSpc>
              <a:spcBef>
                <a:spcPts val="600"/>
              </a:spcBef>
              <a:buClr>
                <a:srgbClr val="932A1D"/>
              </a:buClr>
              <a:buSzPts val="3300"/>
              <a:buFont typeface="Arial"/>
              <a:buChar char="•"/>
            </a:pPr>
            <a:r>
              <a:rPr lang="en-US" sz="3000">
                <a:latin typeface="Cambria"/>
                <a:ea typeface="Cambria"/>
                <a:cs typeface="Cambria"/>
                <a:sym typeface="Cambria"/>
              </a:rPr>
              <a:t> </a:t>
            </a:r>
            <a:r>
              <a:rPr lang="en-US" sz="3000">
                <a:solidFill>
                  <a:srgbClr val="3F3F3F"/>
                </a:solidFill>
                <a:latin typeface="Cambria"/>
                <a:ea typeface="Cambria"/>
                <a:cs typeface="Cambria"/>
                <a:sym typeface="Cambria"/>
              </a:rPr>
              <a:t>Be responsive! You are the audience</a:t>
            </a:r>
            <a:endParaRPr sz="3000">
              <a:solidFill>
                <a:srgbClr val="3F3F3F"/>
              </a:solidFill>
              <a:latin typeface="Cambria"/>
              <a:ea typeface="Cambria"/>
              <a:cs typeface="Cambria"/>
              <a:sym typeface="Cambria"/>
            </a:endParaRPr>
          </a:p>
          <a:p>
            <a:pPr marL="625854" indent="-457200">
              <a:spcBef>
                <a:spcPts val="600"/>
              </a:spcBef>
              <a:buClr>
                <a:srgbClr val="932A1D"/>
              </a:buClr>
              <a:buSzPts val="3300"/>
              <a:buFont typeface="Arial"/>
              <a:buChar char="•"/>
            </a:pPr>
            <a:r>
              <a:rPr lang="en-US" sz="3000">
                <a:latin typeface="Cambria"/>
                <a:ea typeface="Cambria"/>
                <a:cs typeface="Cambria"/>
                <a:sym typeface="Cambria"/>
              </a:rPr>
              <a:t> </a:t>
            </a:r>
            <a:r>
              <a:rPr lang="en-US" sz="3000">
                <a:solidFill>
                  <a:srgbClr val="3F3F3F"/>
                </a:solidFill>
                <a:latin typeface="Cambria"/>
                <a:ea typeface="Cambria"/>
                <a:cs typeface="Cambria"/>
                <a:sym typeface="Cambria"/>
              </a:rPr>
              <a:t>Set aside personal bias and expertise</a:t>
            </a:r>
            <a:endParaRPr sz="3000">
              <a:solidFill>
                <a:srgbClr val="3F3F3F"/>
              </a:solidFill>
              <a:latin typeface="Cambria"/>
              <a:ea typeface="Cambria"/>
              <a:cs typeface="Cambria"/>
              <a:sym typeface="Cambria"/>
            </a:endParaRPr>
          </a:p>
          <a:p>
            <a:pPr marL="625855" indent="-457200">
              <a:lnSpc>
                <a:spcPct val="110000"/>
              </a:lnSpc>
              <a:spcBef>
                <a:spcPts val="600"/>
              </a:spcBef>
              <a:buClr>
                <a:srgbClr val="932A1D"/>
              </a:buClr>
              <a:buSzPts val="3300"/>
              <a:buFont typeface="Arial"/>
              <a:buChar char="•"/>
            </a:pPr>
            <a:r>
              <a:rPr lang="en-US" sz="3000">
                <a:latin typeface="Cambria"/>
                <a:ea typeface="Cambria"/>
                <a:cs typeface="Cambria"/>
                <a:sym typeface="Cambria"/>
              </a:rPr>
              <a:t> </a:t>
            </a:r>
            <a:r>
              <a:rPr lang="en-US" sz="3000">
                <a:solidFill>
                  <a:srgbClr val="3F3F3F"/>
                </a:solidFill>
                <a:latin typeface="Cambria"/>
                <a:ea typeface="Cambria"/>
                <a:cs typeface="Cambria"/>
                <a:sym typeface="Cambria"/>
              </a:rPr>
              <a:t>No discussion with speakers</a:t>
            </a:r>
            <a:endParaRPr sz="3000">
              <a:solidFill>
                <a:srgbClr val="3F3F3F"/>
              </a:solidFill>
              <a:latin typeface="Cambria"/>
              <a:ea typeface="Cambria"/>
              <a:cs typeface="Cambria"/>
              <a:sym typeface="Cambria"/>
            </a:endParaRPr>
          </a:p>
          <a:p>
            <a:pPr marL="625855" indent="-457200">
              <a:lnSpc>
                <a:spcPct val="110000"/>
              </a:lnSpc>
              <a:spcBef>
                <a:spcPts val="600"/>
              </a:spcBef>
              <a:buClr>
                <a:srgbClr val="932A1D"/>
              </a:buClr>
              <a:buSzPts val="3300"/>
              <a:buFont typeface="Arial"/>
              <a:buChar char="•"/>
            </a:pPr>
            <a:r>
              <a:rPr lang="en-US" sz="3000">
                <a:latin typeface="Cambria"/>
                <a:ea typeface="Cambria"/>
                <a:cs typeface="Cambria"/>
                <a:sym typeface="Cambria"/>
              </a:rPr>
              <a:t> </a:t>
            </a:r>
            <a:r>
              <a:rPr lang="en-US" sz="3000">
                <a:solidFill>
                  <a:srgbClr val="3F3F3F"/>
                </a:solidFill>
                <a:latin typeface="Cambria"/>
                <a:ea typeface="Cambria"/>
                <a:cs typeface="Cambria"/>
                <a:sym typeface="Cambria"/>
              </a:rPr>
              <a:t>No consultation with one another</a:t>
            </a:r>
            <a:endParaRPr sz="3000">
              <a:solidFill>
                <a:srgbClr val="3F3F3F"/>
              </a:solidFill>
              <a:latin typeface="Cambria"/>
              <a:ea typeface="Cambria"/>
              <a:cs typeface="Cambria"/>
              <a:sym typeface="Cambria"/>
            </a:endParaRPr>
          </a:p>
          <a:p>
            <a:pPr marL="0" indent="0">
              <a:lnSpc>
                <a:spcPct val="110000"/>
              </a:lnSpc>
              <a:spcBef>
                <a:spcPts val="600"/>
              </a:spcBef>
              <a:buClr>
                <a:srgbClr val="A5A5A5"/>
              </a:buClr>
              <a:buSzPts val="2720"/>
              <a:buNone/>
            </a:pPr>
            <a:endParaRPr sz="2720" b="1">
              <a:solidFill>
                <a:srgbClr val="3F3F3F"/>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fade">
                                      <p:cBhvr>
                                        <p:cTn id="7" dur="500"/>
                                        <p:tgtEl>
                                          <p:spTgt spid="2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7">
                                            <p:txEl>
                                              <p:pRg st="1" end="1"/>
                                            </p:txEl>
                                          </p:spTgt>
                                        </p:tgtEl>
                                        <p:attrNameLst>
                                          <p:attrName>style.visibility</p:attrName>
                                        </p:attrNameLst>
                                      </p:cBhvr>
                                      <p:to>
                                        <p:strVal val="visible"/>
                                      </p:to>
                                    </p:set>
                                    <p:animEffect transition="in" filter="fade">
                                      <p:cBhvr>
                                        <p:cTn id="10" dur="500"/>
                                        <p:tgtEl>
                                          <p:spTgt spid="20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7">
                                            <p:txEl>
                                              <p:pRg st="2" end="2"/>
                                            </p:txEl>
                                          </p:spTgt>
                                        </p:tgtEl>
                                        <p:attrNameLst>
                                          <p:attrName>style.visibility</p:attrName>
                                        </p:attrNameLst>
                                      </p:cBhvr>
                                      <p:to>
                                        <p:strVal val="visible"/>
                                      </p:to>
                                    </p:set>
                                    <p:animEffect transition="in" filter="fade">
                                      <p:cBhvr>
                                        <p:cTn id="13" dur="500"/>
                                        <p:tgtEl>
                                          <p:spTgt spid="20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7">
                                            <p:txEl>
                                              <p:pRg st="3" end="3"/>
                                            </p:txEl>
                                          </p:spTgt>
                                        </p:tgtEl>
                                        <p:attrNameLst>
                                          <p:attrName>style.visibility</p:attrName>
                                        </p:attrNameLst>
                                      </p:cBhvr>
                                      <p:to>
                                        <p:strVal val="visible"/>
                                      </p:to>
                                    </p:set>
                                    <p:animEffect transition="in" filter="fade">
                                      <p:cBhvr>
                                        <p:cTn id="16" dur="500"/>
                                        <p:tgtEl>
                                          <p:spTgt spid="20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xEl>
                                              <p:pRg st="4" end="4"/>
                                            </p:txEl>
                                          </p:spTgt>
                                        </p:tgtEl>
                                        <p:attrNameLst>
                                          <p:attrName>style.visibility</p:attrName>
                                        </p:attrNameLst>
                                      </p:cBhvr>
                                      <p:to>
                                        <p:strVal val="visible"/>
                                      </p:to>
                                    </p:set>
                                    <p:animEffect transition="in" filter="fade">
                                      <p:cBhvr>
                                        <p:cTn id="19" dur="500"/>
                                        <p:tgtEl>
                                          <p:spTgt spid="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idx="4294967295"/>
          </p:nvPr>
        </p:nvSpPr>
        <p:spPr>
          <a:xfrm>
            <a:off x="0" y="274638"/>
            <a:ext cx="6286500" cy="1409700"/>
          </a:xfrm>
          <a:prstGeom prst="rect">
            <a:avLst/>
          </a:prstGeom>
          <a:noFill/>
          <a:ln>
            <a:noFill/>
          </a:ln>
        </p:spPr>
        <p:txBody>
          <a:bodyPr spcFirstLastPara="1" vert="horz" wrap="square" lIns="91425" tIns="45700" rIns="91425" bIns="45700" rtlCol="0" anchor="t" anchorCtr="0">
            <a:noAutofit/>
          </a:bodyPr>
          <a:lstStyle/>
          <a:p>
            <a:pPr>
              <a:spcBef>
                <a:spcPts val="0"/>
              </a:spcBef>
              <a:buClr>
                <a:srgbClr val="595959"/>
              </a:buClr>
              <a:buSzPts val="1825"/>
            </a:pPr>
            <a:r>
              <a:rPr lang="en-US" sz="7300">
                <a:solidFill>
                  <a:srgbClr val="595959"/>
                </a:solidFill>
                <a:latin typeface="Century Gothic"/>
                <a:ea typeface="Century Gothic"/>
                <a:cs typeface="Century Gothic"/>
                <a:sym typeface="Century Gothic"/>
              </a:rPr>
              <a:t>The setting…</a:t>
            </a:r>
            <a:endParaRPr>
              <a:solidFill>
                <a:srgbClr val="262626"/>
              </a:solidFill>
              <a:latin typeface="Century Gothic"/>
              <a:ea typeface="Century Gothic"/>
              <a:cs typeface="Century Gothic"/>
              <a:sym typeface="Century Gothic"/>
            </a:endParaRPr>
          </a:p>
        </p:txBody>
      </p:sp>
      <p:sp>
        <p:nvSpPr>
          <p:cNvPr id="214" name="Google Shape;214;p4"/>
          <p:cNvSpPr txBox="1">
            <a:spLocks noGrp="1"/>
          </p:cNvSpPr>
          <p:nvPr>
            <p:ph type="body" idx="4294967295"/>
          </p:nvPr>
        </p:nvSpPr>
        <p:spPr>
          <a:xfrm>
            <a:off x="4027488" y="1684338"/>
            <a:ext cx="8164512" cy="4751387"/>
          </a:xfrm>
          <a:prstGeom prst="rect">
            <a:avLst/>
          </a:prstGeom>
          <a:noFill/>
          <a:ln>
            <a:noFill/>
          </a:ln>
        </p:spPr>
        <p:txBody>
          <a:bodyPr spcFirstLastPara="1" vert="horz" wrap="square" lIns="91425" tIns="45700" rIns="91425" bIns="45700" rtlCol="0" anchor="t" anchorCtr="0">
            <a:noAutofit/>
          </a:bodyPr>
          <a:lstStyle/>
          <a:p>
            <a:pPr marL="469900" indent="-457200">
              <a:lnSpc>
                <a:spcPct val="110000"/>
              </a:lnSpc>
              <a:spcBef>
                <a:spcPts val="0"/>
              </a:spcBef>
              <a:buClr>
                <a:srgbClr val="932A1D"/>
              </a:buClr>
              <a:buSzPts val="3300"/>
              <a:buFont typeface="Arial"/>
              <a:buChar char="•"/>
            </a:pPr>
            <a:r>
              <a:rPr lang="en-US" sz="3000" dirty="0">
                <a:solidFill>
                  <a:srgbClr val="3F3F3F"/>
                </a:solidFill>
                <a:latin typeface="Cambria"/>
                <a:ea typeface="Cambria"/>
                <a:cs typeface="Cambria"/>
                <a:sym typeface="Cambria"/>
              </a:rPr>
              <a:t>Sit at assigned judge table or virtual room and turn off cell phone.</a:t>
            </a:r>
            <a:endParaRPr dirty="0"/>
          </a:p>
          <a:p>
            <a:pPr marL="469900" indent="-457200">
              <a:lnSpc>
                <a:spcPct val="110000"/>
              </a:lnSpc>
              <a:spcBef>
                <a:spcPts val="0"/>
              </a:spcBef>
              <a:buClr>
                <a:srgbClr val="932A1D"/>
              </a:buClr>
              <a:buSzPts val="3300"/>
              <a:buFont typeface="Arial"/>
              <a:buChar char="•"/>
            </a:pPr>
            <a:r>
              <a:rPr lang="en-US" sz="3000" dirty="0">
                <a:latin typeface="Cambria"/>
                <a:ea typeface="Cambria"/>
                <a:cs typeface="Cambria"/>
                <a:sym typeface="Cambria"/>
              </a:rPr>
              <a:t>Head Judge will display topics.</a:t>
            </a:r>
            <a:endParaRPr dirty="0"/>
          </a:p>
          <a:p>
            <a:pPr marL="469900" indent="-457200">
              <a:lnSpc>
                <a:spcPct val="110000"/>
              </a:lnSpc>
              <a:spcBef>
                <a:spcPts val="600"/>
              </a:spcBef>
              <a:buClr>
                <a:srgbClr val="932A1D"/>
              </a:buClr>
              <a:buSzPts val="3300"/>
              <a:buFont typeface="Arial"/>
              <a:buChar char="•"/>
            </a:pPr>
            <a:r>
              <a:rPr lang="en-US" sz="3000" dirty="0">
                <a:solidFill>
                  <a:srgbClr val="3F3F3F"/>
                </a:solidFill>
                <a:latin typeface="Cambria"/>
                <a:ea typeface="Cambria"/>
                <a:cs typeface="Cambria"/>
                <a:sym typeface="Cambria"/>
              </a:rPr>
              <a:t>Wait for </a:t>
            </a:r>
            <a:r>
              <a:rPr lang="en-US" sz="3000" b="1" dirty="0">
                <a:solidFill>
                  <a:srgbClr val="3F3F3F"/>
                </a:solidFill>
                <a:latin typeface="Cambria"/>
                <a:ea typeface="Cambria"/>
                <a:cs typeface="Cambria"/>
                <a:sym typeface="Cambria"/>
              </a:rPr>
              <a:t>all</a:t>
            </a:r>
            <a:r>
              <a:rPr lang="en-US" sz="3000" dirty="0">
                <a:solidFill>
                  <a:srgbClr val="3F3F3F"/>
                </a:solidFill>
                <a:latin typeface="Cambria"/>
                <a:ea typeface="Cambria"/>
                <a:cs typeface="Cambria"/>
                <a:sym typeface="Cambria"/>
              </a:rPr>
              <a:t> judges before starting round.</a:t>
            </a:r>
            <a:endParaRPr sz="3000" dirty="0">
              <a:solidFill>
                <a:srgbClr val="3F3F3F"/>
              </a:solidFill>
              <a:latin typeface="Cambria"/>
              <a:ea typeface="Cambria"/>
              <a:cs typeface="Cambria"/>
              <a:sym typeface="Cambria"/>
            </a:endParaRPr>
          </a:p>
          <a:p>
            <a:pPr marL="469900" indent="-457200">
              <a:lnSpc>
                <a:spcPct val="110000"/>
              </a:lnSpc>
              <a:spcBef>
                <a:spcPts val="600"/>
              </a:spcBef>
              <a:buClr>
                <a:srgbClr val="932A1D"/>
              </a:buClr>
              <a:buSzPts val="3300"/>
              <a:buFont typeface="Arial"/>
              <a:buChar char="•"/>
            </a:pPr>
            <a:r>
              <a:rPr lang="en-US" sz="3000" dirty="0">
                <a:solidFill>
                  <a:srgbClr val="3F3F3F"/>
                </a:solidFill>
                <a:latin typeface="Cambria"/>
                <a:ea typeface="Cambria"/>
                <a:cs typeface="Cambria"/>
                <a:sym typeface="Cambria"/>
              </a:rPr>
              <a:t>Stay until every competitor has presented.</a:t>
            </a:r>
            <a:endParaRPr sz="3000" dirty="0">
              <a:solidFill>
                <a:srgbClr val="3F3F3F"/>
              </a:solidFill>
              <a:latin typeface="Cambria"/>
              <a:ea typeface="Cambria"/>
              <a:cs typeface="Cambria"/>
              <a:sym typeface="Cambria"/>
            </a:endParaRPr>
          </a:p>
          <a:p>
            <a:pPr marL="469900" indent="-457200">
              <a:lnSpc>
                <a:spcPct val="110000"/>
              </a:lnSpc>
              <a:spcBef>
                <a:spcPts val="600"/>
              </a:spcBef>
              <a:buClr>
                <a:srgbClr val="932A1D"/>
              </a:buClr>
              <a:buSzPts val="3300"/>
              <a:buFont typeface="Arial"/>
              <a:buChar char="•"/>
            </a:pPr>
            <a:r>
              <a:rPr lang="en-US" sz="3000" dirty="0">
                <a:solidFill>
                  <a:srgbClr val="3F3F3F"/>
                </a:solidFill>
                <a:latin typeface="Cambria"/>
                <a:ea typeface="Cambria"/>
                <a:cs typeface="Cambria"/>
                <a:sym typeface="Cambria"/>
              </a:rPr>
              <a:t>Competitors may speak out of listed order.</a:t>
            </a:r>
            <a:endParaRPr sz="3000" dirty="0">
              <a:solidFill>
                <a:srgbClr val="3F3F3F"/>
              </a:solidFill>
              <a:latin typeface="Cambria"/>
              <a:ea typeface="Cambria"/>
              <a:cs typeface="Cambria"/>
              <a:sym typeface="Cambria"/>
            </a:endParaRPr>
          </a:p>
          <a:p>
            <a:pPr marL="469900" indent="-457200">
              <a:lnSpc>
                <a:spcPct val="110000"/>
              </a:lnSpc>
              <a:spcBef>
                <a:spcPts val="600"/>
              </a:spcBef>
              <a:buClr>
                <a:srgbClr val="932A1D"/>
              </a:buClr>
              <a:buSzPts val="3300"/>
              <a:buFont typeface="Arial"/>
              <a:buChar char="•"/>
            </a:pPr>
            <a:r>
              <a:rPr lang="en-US" sz="3000" dirty="0">
                <a:solidFill>
                  <a:srgbClr val="3F3F3F"/>
                </a:solidFill>
                <a:latin typeface="Cambria"/>
                <a:ea typeface="Cambria"/>
                <a:cs typeface="Cambria"/>
                <a:sym typeface="Cambria"/>
              </a:rPr>
              <a:t>Audience members may come and go.</a:t>
            </a:r>
            <a:endParaRPr sz="3000" dirty="0">
              <a:solidFill>
                <a:srgbClr val="3F3F3F"/>
              </a:solidFill>
              <a:latin typeface="Cambria"/>
              <a:ea typeface="Cambria"/>
              <a:cs typeface="Cambria"/>
              <a:sym typeface="Cambria"/>
            </a:endParaRPr>
          </a:p>
          <a:p>
            <a:pPr marL="0" indent="0">
              <a:lnSpc>
                <a:spcPct val="110000"/>
              </a:lnSpc>
              <a:spcBef>
                <a:spcPts val="600"/>
              </a:spcBef>
              <a:buSzPts val="1800"/>
              <a:buNone/>
            </a:pPr>
            <a:endParaRPr sz="3000" i="1" dirty="0">
              <a:solidFill>
                <a:srgbClr val="3F3F3F"/>
              </a:solidFill>
              <a:latin typeface="Century Gothic"/>
              <a:ea typeface="Century Gothic"/>
              <a:cs typeface="Century Gothic"/>
              <a:sym typeface="Century Gothic"/>
            </a:endParaRPr>
          </a:p>
          <a:p>
            <a:pPr marL="109537" indent="-7937">
              <a:lnSpc>
                <a:spcPct val="90000"/>
              </a:lnSpc>
              <a:spcBef>
                <a:spcPts val="600"/>
              </a:spcBef>
              <a:buClr>
                <a:srgbClr val="A5A5A5"/>
              </a:buClr>
              <a:buSzPts val="231"/>
              <a:buNone/>
            </a:pPr>
            <a:endParaRPr sz="925" b="1" dirty="0">
              <a:solidFill>
                <a:srgbClr val="742117"/>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4">
                                            <p:txEl>
                                              <p:pRg st="1" end="1"/>
                                            </p:txEl>
                                          </p:spTgt>
                                        </p:tgtEl>
                                        <p:attrNameLst>
                                          <p:attrName>style.visibility</p:attrName>
                                        </p:attrNameLst>
                                      </p:cBhvr>
                                      <p:to>
                                        <p:strVal val="visible"/>
                                      </p:to>
                                    </p:set>
                                    <p:animEffect transition="in" filter="fade">
                                      <p:cBhvr>
                                        <p:cTn id="10" dur="500"/>
                                        <p:tgtEl>
                                          <p:spTgt spid="2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4">
                                            <p:txEl>
                                              <p:pRg st="2" end="2"/>
                                            </p:txEl>
                                          </p:spTgt>
                                        </p:tgtEl>
                                        <p:attrNameLst>
                                          <p:attrName>style.visibility</p:attrName>
                                        </p:attrNameLst>
                                      </p:cBhvr>
                                      <p:to>
                                        <p:strVal val="visible"/>
                                      </p:to>
                                    </p:set>
                                    <p:animEffect transition="in" filter="fade">
                                      <p:cBhvr>
                                        <p:cTn id="13" dur="500"/>
                                        <p:tgtEl>
                                          <p:spTgt spid="2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4">
                                            <p:txEl>
                                              <p:pRg st="3" end="3"/>
                                            </p:txEl>
                                          </p:spTgt>
                                        </p:tgtEl>
                                        <p:attrNameLst>
                                          <p:attrName>style.visibility</p:attrName>
                                        </p:attrNameLst>
                                      </p:cBhvr>
                                      <p:to>
                                        <p:strVal val="visible"/>
                                      </p:to>
                                    </p:set>
                                    <p:animEffect transition="in" filter="fade">
                                      <p:cBhvr>
                                        <p:cTn id="16" dur="500"/>
                                        <p:tgtEl>
                                          <p:spTgt spid="2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xEl>
                                              <p:pRg st="4" end="4"/>
                                            </p:txEl>
                                          </p:spTgt>
                                        </p:tgtEl>
                                        <p:attrNameLst>
                                          <p:attrName>style.visibility</p:attrName>
                                        </p:attrNameLst>
                                      </p:cBhvr>
                                      <p:to>
                                        <p:strVal val="visible"/>
                                      </p:to>
                                    </p:set>
                                    <p:animEffect transition="in" filter="fade">
                                      <p:cBhvr>
                                        <p:cTn id="19" dur="500"/>
                                        <p:tgtEl>
                                          <p:spTgt spid="2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4">
                                            <p:txEl>
                                              <p:pRg st="5" end="5"/>
                                            </p:txEl>
                                          </p:spTgt>
                                        </p:tgtEl>
                                        <p:attrNameLst>
                                          <p:attrName>style.visibility</p:attrName>
                                        </p:attrNameLst>
                                      </p:cBhvr>
                                      <p:to>
                                        <p:strVal val="visible"/>
                                      </p:to>
                                    </p:set>
                                    <p:animEffect transition="in" filter="fade">
                                      <p:cBhvr>
                                        <p:cTn id="22" dur="500"/>
                                        <p:tgtEl>
                                          <p:spTgt spid="2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idx="4294967295"/>
          </p:nvPr>
        </p:nvSpPr>
        <p:spPr>
          <a:xfrm>
            <a:off x="3967900" y="159933"/>
            <a:ext cx="7832725" cy="1273175"/>
          </a:xfrm>
          <a:prstGeom prst="rect">
            <a:avLst/>
          </a:prstGeom>
          <a:noFill/>
          <a:ln>
            <a:noFill/>
          </a:ln>
        </p:spPr>
        <p:txBody>
          <a:bodyPr spcFirstLastPara="1" vert="horz" wrap="square" lIns="91425" tIns="45700" rIns="91425" bIns="45700" rtlCol="0" anchor="t" anchorCtr="0">
            <a:noAutofit/>
          </a:bodyPr>
          <a:lstStyle/>
          <a:p>
            <a:pPr>
              <a:spcBef>
                <a:spcPts val="0"/>
              </a:spcBef>
              <a:buClr>
                <a:srgbClr val="595959"/>
              </a:buClr>
              <a:buSzPts val="1825"/>
            </a:pPr>
            <a:r>
              <a:rPr lang="en-US" sz="7300" dirty="0">
                <a:solidFill>
                  <a:srgbClr val="595959"/>
                </a:solidFill>
                <a:latin typeface="Century Gothic"/>
                <a:ea typeface="Century Gothic"/>
                <a:cs typeface="Century Gothic"/>
                <a:sym typeface="Century Gothic"/>
              </a:rPr>
              <a:t>The events…</a:t>
            </a:r>
            <a:endParaRPr sz="7300" dirty="0">
              <a:solidFill>
                <a:srgbClr val="595959"/>
              </a:solidFill>
              <a:latin typeface="Century Gothic"/>
              <a:ea typeface="Century Gothic"/>
              <a:cs typeface="Century Gothic"/>
              <a:sym typeface="Century Gothic"/>
            </a:endParaRPr>
          </a:p>
        </p:txBody>
      </p:sp>
      <p:sp>
        <p:nvSpPr>
          <p:cNvPr id="222" name="Google Shape;222;p5"/>
          <p:cNvSpPr/>
          <p:nvPr/>
        </p:nvSpPr>
        <p:spPr>
          <a:xfrm>
            <a:off x="9286704" y="2400773"/>
            <a:ext cx="91439" cy="252628"/>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224" name="Google Shape;224;p5"/>
          <p:cNvSpPr/>
          <p:nvPr/>
        </p:nvSpPr>
        <p:spPr>
          <a:xfrm>
            <a:off x="8511281" y="1799278"/>
            <a:ext cx="1642282" cy="601497"/>
          </a:xfrm>
          <a:prstGeom prst="rect">
            <a:avLst/>
          </a:prstGeom>
          <a:solidFill>
            <a:srgbClr val="884070"/>
          </a:solidFill>
          <a:ln>
            <a:noFill/>
          </a:ln>
        </p:spPr>
        <p:txBody>
          <a:bodyPr spcFirstLastPara="1" wrap="square" lIns="91425" tIns="91425" rIns="91425" bIns="91425" anchor="ctr" anchorCtr="0">
            <a:noAutofit/>
          </a:bodyPr>
          <a:lstStyle/>
          <a:p>
            <a:pPr>
              <a:buSzPts val="1400"/>
            </a:pPr>
            <a:endParaRPr/>
          </a:p>
        </p:txBody>
      </p:sp>
      <p:sp>
        <p:nvSpPr>
          <p:cNvPr id="225" name="Google Shape;225;p5"/>
          <p:cNvSpPr txBox="1"/>
          <p:nvPr/>
        </p:nvSpPr>
        <p:spPr>
          <a:xfrm>
            <a:off x="8511281" y="1799278"/>
            <a:ext cx="1642282" cy="601497"/>
          </a:xfrm>
          <a:prstGeom prst="rect">
            <a:avLst/>
          </a:prstGeom>
          <a:noFill/>
          <a:ln>
            <a:noFill/>
          </a:ln>
        </p:spPr>
        <p:txBody>
          <a:bodyPr spcFirstLastPara="1" wrap="square" lIns="12700" tIns="12700" rIns="12700" bIns="12700" anchor="ctr" anchorCtr="0">
            <a:noAutofit/>
          </a:bodyPr>
          <a:lstStyle/>
          <a:p>
            <a:pPr algn="ctr">
              <a:lnSpc>
                <a:spcPct val="90000"/>
              </a:lnSpc>
              <a:buClr>
                <a:schemeClr val="lt1"/>
              </a:buClr>
              <a:buSzPts val="500"/>
            </a:pPr>
            <a:r>
              <a:rPr lang="en-US" sz="2000" b="1" dirty="0">
                <a:solidFill>
                  <a:schemeClr val="lt1"/>
                </a:solidFill>
                <a:latin typeface="Century Gothic"/>
                <a:ea typeface="Century Gothic"/>
                <a:cs typeface="Century Gothic"/>
                <a:sym typeface="Century Gothic"/>
              </a:rPr>
              <a:t>PLATFORM</a:t>
            </a:r>
            <a:endParaRPr dirty="0"/>
          </a:p>
        </p:txBody>
      </p:sp>
      <p:sp>
        <p:nvSpPr>
          <p:cNvPr id="228" name="Google Shape;228;p5"/>
          <p:cNvSpPr/>
          <p:nvPr/>
        </p:nvSpPr>
        <p:spPr>
          <a:xfrm>
            <a:off x="8730926" y="2653404"/>
            <a:ext cx="1202995" cy="601497"/>
          </a:xfrm>
          <a:prstGeom prst="rect">
            <a:avLst/>
          </a:prstGeom>
          <a:solidFill>
            <a:srgbClr val="884070"/>
          </a:solidFill>
          <a:ln>
            <a:noFill/>
          </a:ln>
        </p:spPr>
        <p:txBody>
          <a:bodyPr spcFirstLastPara="1" wrap="square" lIns="91425" tIns="91425" rIns="91425" bIns="91425" anchor="ctr" anchorCtr="0">
            <a:noAutofit/>
          </a:bodyPr>
          <a:lstStyle/>
          <a:p>
            <a:pPr>
              <a:buSzPts val="1400"/>
            </a:pPr>
            <a:endParaRPr/>
          </a:p>
        </p:txBody>
      </p:sp>
      <p:sp>
        <p:nvSpPr>
          <p:cNvPr id="229" name="Google Shape;229;p5"/>
          <p:cNvSpPr txBox="1"/>
          <p:nvPr/>
        </p:nvSpPr>
        <p:spPr>
          <a:xfrm>
            <a:off x="8730926" y="2653404"/>
            <a:ext cx="1202995" cy="601497"/>
          </a:xfrm>
          <a:prstGeom prst="rect">
            <a:avLst/>
          </a:prstGeom>
          <a:noFill/>
          <a:ln>
            <a:noFill/>
          </a:ln>
        </p:spPr>
        <p:txBody>
          <a:bodyPr spcFirstLastPara="1" wrap="square" lIns="10150" tIns="10150" rIns="10150" bIns="10150" anchor="ctr" anchorCtr="0">
            <a:noAutofit/>
          </a:bodyPr>
          <a:lstStyle/>
          <a:p>
            <a:pPr algn="ctr">
              <a:lnSpc>
                <a:spcPct val="90000"/>
              </a:lnSpc>
              <a:buClr>
                <a:schemeClr val="lt1"/>
              </a:buClr>
              <a:buSzPts val="400"/>
            </a:pPr>
            <a:r>
              <a:rPr lang="en-US" sz="1600">
                <a:solidFill>
                  <a:schemeClr val="lt1"/>
                </a:solidFill>
                <a:latin typeface="Cambria"/>
                <a:ea typeface="Cambria"/>
                <a:cs typeface="Cambria"/>
                <a:sym typeface="Cambria"/>
              </a:rPr>
              <a:t>Persuasive</a:t>
            </a:r>
            <a:endParaRPr/>
          </a:p>
        </p:txBody>
      </p:sp>
      <p:sp>
        <p:nvSpPr>
          <p:cNvPr id="237" name="Google Shape;237;p5"/>
          <p:cNvSpPr/>
          <p:nvPr/>
        </p:nvSpPr>
        <p:spPr>
          <a:xfrm>
            <a:off x="7393798" y="4990781"/>
            <a:ext cx="91439" cy="252628"/>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239" name="Google Shape;239;p5"/>
          <p:cNvSpPr txBox="1"/>
          <p:nvPr/>
        </p:nvSpPr>
        <p:spPr>
          <a:xfrm>
            <a:off x="5866537" y="4210212"/>
            <a:ext cx="1828806" cy="601497"/>
          </a:xfrm>
          <a:prstGeom prst="rect">
            <a:avLst/>
          </a:prstGeom>
          <a:solidFill>
            <a:srgbClr val="B37C33"/>
          </a:solidFill>
          <a:ln>
            <a:noFill/>
          </a:ln>
        </p:spPr>
        <p:txBody>
          <a:bodyPr spcFirstLastPara="1" wrap="square" lIns="12700" tIns="12700" rIns="12700" bIns="12700" anchor="ctr" anchorCtr="0">
            <a:noAutofit/>
          </a:bodyPr>
          <a:lstStyle/>
          <a:p>
            <a:pPr algn="ctr">
              <a:lnSpc>
                <a:spcPct val="90000"/>
              </a:lnSpc>
              <a:buClr>
                <a:schemeClr val="lt1"/>
              </a:buClr>
              <a:buSzPts val="500"/>
            </a:pPr>
            <a:r>
              <a:rPr lang="en-US" sz="2000" b="1">
                <a:solidFill>
                  <a:schemeClr val="lt1"/>
                </a:solidFill>
                <a:latin typeface="Century Gothic"/>
                <a:ea typeface="Century Gothic"/>
                <a:cs typeface="Century Gothic"/>
                <a:sym typeface="Century Gothic"/>
              </a:rPr>
              <a:t>LIMITED PREP</a:t>
            </a:r>
            <a:endParaRPr/>
          </a:p>
        </p:txBody>
      </p:sp>
      <p:sp>
        <p:nvSpPr>
          <p:cNvPr id="241" name="Google Shape;241;p5"/>
          <p:cNvSpPr txBox="1"/>
          <p:nvPr/>
        </p:nvSpPr>
        <p:spPr>
          <a:xfrm>
            <a:off x="5623106" y="5129571"/>
            <a:ext cx="1202995" cy="601497"/>
          </a:xfrm>
          <a:prstGeom prst="rect">
            <a:avLst/>
          </a:prstGeom>
          <a:solidFill>
            <a:srgbClr val="B37C33"/>
          </a:solidFill>
          <a:ln>
            <a:noFill/>
          </a:ln>
        </p:spPr>
        <p:txBody>
          <a:bodyPr spcFirstLastPara="1" wrap="square" lIns="10150" tIns="10150" rIns="10150" bIns="10150" anchor="ctr" anchorCtr="0">
            <a:noAutofit/>
          </a:bodyPr>
          <a:lstStyle/>
          <a:p>
            <a:pPr algn="ctr">
              <a:lnSpc>
                <a:spcPct val="90000"/>
              </a:lnSpc>
              <a:buClr>
                <a:schemeClr val="lt1"/>
              </a:buClr>
              <a:buSzPts val="400"/>
            </a:pPr>
            <a:r>
              <a:rPr lang="en-US" sz="1600">
                <a:solidFill>
                  <a:schemeClr val="lt1"/>
                </a:solidFill>
                <a:latin typeface="Cambria"/>
                <a:ea typeface="Cambria"/>
                <a:cs typeface="Cambria"/>
                <a:sym typeface="Cambria"/>
              </a:rPr>
              <a:t>Apologetics</a:t>
            </a:r>
            <a:endParaRPr/>
          </a:p>
        </p:txBody>
      </p:sp>
      <p:sp>
        <p:nvSpPr>
          <p:cNvPr id="246" name="Google Shape;246;p5"/>
          <p:cNvSpPr/>
          <p:nvPr/>
        </p:nvSpPr>
        <p:spPr>
          <a:xfrm>
            <a:off x="2710699" y="2265441"/>
            <a:ext cx="2210422" cy="603504"/>
          </a:xfrm>
          <a:custGeom>
            <a:avLst/>
            <a:gdLst/>
            <a:ahLst/>
            <a:cxnLst/>
            <a:rect l="l" t="t" r="r" b="b"/>
            <a:pathLst>
              <a:path w="120000" h="120000" extrusionOk="0">
                <a:moveTo>
                  <a:pt x="0" y="0"/>
                </a:moveTo>
                <a:lnTo>
                  <a:pt x="120000" y="0"/>
                </a:lnTo>
                <a:lnTo>
                  <a:pt x="120000" y="120000"/>
                </a:lnTo>
                <a:lnTo>
                  <a:pt x="0" y="120000"/>
                </a:lnTo>
                <a:lnTo>
                  <a:pt x="0" y="0"/>
                </a:lnTo>
                <a:close/>
              </a:path>
            </a:pathLst>
          </a:custGeom>
          <a:solidFill>
            <a:srgbClr val="19AAB9"/>
          </a:solidFill>
          <a:ln w="9525" cap="flat" cmpd="sng">
            <a:solidFill>
              <a:srgbClr val="19AAB9"/>
            </a:solidFill>
            <a:prstDash val="solid"/>
            <a:round/>
            <a:headEnd type="none" w="sm" len="sm"/>
            <a:tailEnd type="none" w="sm" len="sm"/>
          </a:ln>
          <a:effectLst>
            <a:outerShdw blurRad="38100" dist="25400" dir="5400000" rotWithShape="0">
              <a:srgbClr val="000000">
                <a:alpha val="21568"/>
              </a:srgbClr>
            </a:outerShdw>
          </a:effectLst>
        </p:spPr>
        <p:txBody>
          <a:bodyPr spcFirstLastPara="1" wrap="square" lIns="12700" tIns="12700" rIns="12700" bIns="12700" anchor="ctr" anchorCtr="0">
            <a:noAutofit/>
          </a:bodyPr>
          <a:lstStyle/>
          <a:p>
            <a:pPr algn="ctr">
              <a:lnSpc>
                <a:spcPct val="90000"/>
              </a:lnSpc>
              <a:buSzPts val="500"/>
            </a:pPr>
            <a:endParaRPr sz="2000" b="1">
              <a:solidFill>
                <a:srgbClr val="FFFFFF"/>
              </a:solidFill>
              <a:latin typeface="Century Gothic"/>
              <a:ea typeface="Century Gothic"/>
              <a:cs typeface="Century Gothic"/>
              <a:sym typeface="Century Gothic"/>
            </a:endParaRPr>
          </a:p>
        </p:txBody>
      </p:sp>
      <p:sp>
        <p:nvSpPr>
          <p:cNvPr id="247" name="Google Shape;247;p5"/>
          <p:cNvSpPr/>
          <p:nvPr/>
        </p:nvSpPr>
        <p:spPr>
          <a:xfrm>
            <a:off x="3221898" y="3123929"/>
            <a:ext cx="1139131" cy="582160"/>
          </a:xfrm>
          <a:custGeom>
            <a:avLst/>
            <a:gdLst/>
            <a:ahLst/>
            <a:cxnLst/>
            <a:rect l="l" t="t" r="r" b="b"/>
            <a:pathLst>
              <a:path w="120000" h="120000" extrusionOk="0">
                <a:moveTo>
                  <a:pt x="0" y="0"/>
                </a:moveTo>
                <a:lnTo>
                  <a:pt x="120000" y="0"/>
                </a:lnTo>
                <a:lnTo>
                  <a:pt x="120000" y="120000"/>
                </a:lnTo>
                <a:lnTo>
                  <a:pt x="0" y="120000"/>
                </a:lnTo>
                <a:lnTo>
                  <a:pt x="0" y="0"/>
                </a:lnTo>
                <a:close/>
              </a:path>
            </a:pathLst>
          </a:custGeom>
          <a:solidFill>
            <a:srgbClr val="19AAB9"/>
          </a:solidFill>
          <a:ln w="9525" cap="flat" cmpd="sng">
            <a:solidFill>
              <a:srgbClr val="19AAB9"/>
            </a:solidFill>
            <a:prstDash val="solid"/>
            <a:round/>
            <a:headEnd type="none" w="sm" len="sm"/>
            <a:tailEnd type="none" w="sm" len="sm"/>
          </a:ln>
        </p:spPr>
        <p:txBody>
          <a:bodyPr spcFirstLastPara="1" wrap="square" lIns="10150" tIns="10150" rIns="10150" bIns="10150" anchor="ctr" anchorCtr="0">
            <a:noAutofit/>
          </a:bodyPr>
          <a:lstStyle/>
          <a:p>
            <a:pPr algn="ctr">
              <a:lnSpc>
                <a:spcPct val="90000"/>
              </a:lnSpc>
              <a:buSzPts val="400"/>
            </a:pPr>
            <a:endParaRPr sz="1600">
              <a:solidFill>
                <a:srgbClr val="FFFFFF"/>
              </a:solidFill>
              <a:latin typeface="Cambria"/>
              <a:ea typeface="Cambria"/>
              <a:cs typeface="Cambria"/>
              <a:sym typeface="Cambria"/>
            </a:endParaRPr>
          </a:p>
        </p:txBody>
      </p:sp>
      <p:sp>
        <p:nvSpPr>
          <p:cNvPr id="251" name="Google Shape;251;p5"/>
          <p:cNvSpPr txBox="1"/>
          <p:nvPr/>
        </p:nvSpPr>
        <p:spPr>
          <a:xfrm>
            <a:off x="2744711" y="2378599"/>
            <a:ext cx="2176410" cy="400110"/>
          </a:xfrm>
          <a:prstGeom prst="rect">
            <a:avLst/>
          </a:prstGeom>
          <a:noFill/>
          <a:ln>
            <a:noFill/>
          </a:ln>
        </p:spPr>
        <p:txBody>
          <a:bodyPr spcFirstLastPara="1" wrap="square" lIns="91425" tIns="45700" rIns="91425" bIns="45700" anchor="ctr" anchorCtr="0">
            <a:noAutofit/>
          </a:bodyPr>
          <a:lstStyle/>
          <a:p>
            <a:pPr algn="ctr">
              <a:buClr>
                <a:schemeClr val="lt1"/>
              </a:buClr>
              <a:buSzPts val="2000"/>
            </a:pPr>
            <a:r>
              <a:rPr lang="en-US" sz="2000" b="1" dirty="0">
                <a:solidFill>
                  <a:schemeClr val="lt1"/>
                </a:solidFill>
                <a:latin typeface="Century Gothic"/>
                <a:ea typeface="Century Gothic"/>
                <a:cs typeface="Century Gothic"/>
                <a:sym typeface="Century Gothic"/>
              </a:rPr>
              <a:t>INTERPRETATION</a:t>
            </a:r>
            <a:endParaRPr dirty="0"/>
          </a:p>
        </p:txBody>
      </p:sp>
      <p:sp>
        <p:nvSpPr>
          <p:cNvPr id="252" name="Google Shape;252;p5"/>
          <p:cNvSpPr txBox="1"/>
          <p:nvPr/>
        </p:nvSpPr>
        <p:spPr>
          <a:xfrm>
            <a:off x="3221897" y="3217464"/>
            <a:ext cx="1188028" cy="338554"/>
          </a:xfrm>
          <a:prstGeom prst="rect">
            <a:avLst/>
          </a:prstGeom>
          <a:noFill/>
          <a:ln>
            <a:noFill/>
          </a:ln>
        </p:spPr>
        <p:txBody>
          <a:bodyPr spcFirstLastPara="1" wrap="square" lIns="91425" tIns="45700" rIns="91425" bIns="45700" anchor="t" anchorCtr="0">
            <a:noAutofit/>
          </a:bodyPr>
          <a:lstStyle/>
          <a:p>
            <a:pPr>
              <a:buClr>
                <a:schemeClr val="lt1"/>
              </a:buClr>
              <a:buSzPts val="1600"/>
            </a:pPr>
            <a:r>
              <a:rPr lang="en-US" sz="1600" dirty="0">
                <a:solidFill>
                  <a:schemeClr val="lt1"/>
                </a:solidFill>
                <a:latin typeface="Cambria"/>
                <a:ea typeface="Cambria"/>
                <a:cs typeface="Cambria"/>
                <a:sym typeface="Cambria"/>
              </a:rPr>
              <a:t>Monologue</a:t>
            </a:r>
            <a:endParaRPr dirty="0"/>
          </a:p>
        </p:txBody>
      </p:sp>
      <p:sp>
        <p:nvSpPr>
          <p:cNvPr id="257" name="Google Shape;257;p5"/>
          <p:cNvSpPr txBox="1"/>
          <p:nvPr/>
        </p:nvSpPr>
        <p:spPr>
          <a:xfrm>
            <a:off x="6890817" y="5129568"/>
            <a:ext cx="1202995" cy="603504"/>
          </a:xfrm>
          <a:prstGeom prst="rect">
            <a:avLst/>
          </a:prstGeom>
          <a:solidFill>
            <a:srgbClr val="B37C33"/>
          </a:solidFill>
          <a:ln>
            <a:noFill/>
          </a:ln>
        </p:spPr>
        <p:txBody>
          <a:bodyPr spcFirstLastPara="1" wrap="square" lIns="10150" tIns="10150" rIns="10150" bIns="10150" anchor="ctr" anchorCtr="0">
            <a:noAutofit/>
          </a:bodyPr>
          <a:lstStyle/>
          <a:p>
            <a:pPr algn="ctr">
              <a:lnSpc>
                <a:spcPct val="90000"/>
              </a:lnSpc>
              <a:buClr>
                <a:schemeClr val="lt1"/>
              </a:buClr>
              <a:buSzPts val="400"/>
            </a:pPr>
            <a:r>
              <a:rPr lang="en-US" sz="1600">
                <a:solidFill>
                  <a:schemeClr val="lt1"/>
                </a:solidFill>
                <a:latin typeface="Cambria"/>
                <a:ea typeface="Cambria"/>
                <a:cs typeface="Cambria"/>
                <a:sym typeface="Cambria"/>
              </a:rPr>
              <a:t>Impromptu</a:t>
            </a:r>
            <a:endParaRPr/>
          </a:p>
        </p:txBody>
      </p:sp>
      <p:sp>
        <p:nvSpPr>
          <p:cNvPr id="258" name="Google Shape;258;p5"/>
          <p:cNvSpPr/>
          <p:nvPr/>
        </p:nvSpPr>
        <p:spPr>
          <a:xfrm>
            <a:off x="6169485" y="4990781"/>
            <a:ext cx="146003" cy="129072"/>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42" name="Google Shape;222;p5"/>
          <p:cNvSpPr/>
          <p:nvPr/>
        </p:nvSpPr>
        <p:spPr>
          <a:xfrm>
            <a:off x="3770192" y="2871301"/>
            <a:ext cx="91439" cy="252628"/>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43" name="Google Shape;258;p5"/>
          <p:cNvSpPr/>
          <p:nvPr/>
        </p:nvSpPr>
        <p:spPr>
          <a:xfrm rot="5400000">
            <a:off x="6788347" y="4392510"/>
            <a:ext cx="104821" cy="1196544"/>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44" name="Google Shape;258;p5"/>
          <p:cNvSpPr/>
          <p:nvPr/>
        </p:nvSpPr>
        <p:spPr>
          <a:xfrm>
            <a:off x="6780941" y="4811708"/>
            <a:ext cx="146003" cy="169358"/>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body" idx="4294967295"/>
          </p:nvPr>
        </p:nvSpPr>
        <p:spPr>
          <a:xfrm>
            <a:off x="4237038" y="3781425"/>
            <a:ext cx="7954962" cy="3076575"/>
          </a:xfrm>
          <a:prstGeom prst="rect">
            <a:avLst/>
          </a:prstGeom>
          <a:noFill/>
          <a:ln>
            <a:noFill/>
          </a:ln>
        </p:spPr>
        <p:txBody>
          <a:bodyPr spcFirstLastPara="1" vert="horz" wrap="square" lIns="91425" tIns="45700" rIns="91425" bIns="45700" rtlCol="0" anchor="t" anchorCtr="0">
            <a:noAutofit/>
          </a:bodyPr>
          <a:lstStyle/>
          <a:p>
            <a:pPr marL="457200" indent="-457200">
              <a:lnSpc>
                <a:spcPct val="120000"/>
              </a:lnSpc>
              <a:spcBef>
                <a:spcPts val="0"/>
              </a:spcBef>
              <a:buClr>
                <a:srgbClr val="932A1D"/>
              </a:buClr>
              <a:buSzPts val="3300"/>
              <a:buFont typeface="Arial"/>
              <a:buChar char="•"/>
            </a:pPr>
            <a:r>
              <a:rPr lang="en-US" sz="3000" dirty="0">
                <a:solidFill>
                  <a:srgbClr val="3F3F3F"/>
                </a:solidFill>
                <a:latin typeface="Cambria"/>
                <a:ea typeface="Cambria"/>
                <a:cs typeface="Cambria"/>
                <a:sym typeface="Cambria"/>
              </a:rPr>
              <a:t>Inform</a:t>
            </a:r>
            <a:r>
              <a:rPr lang="en-US" sz="3000" dirty="0">
                <a:latin typeface="Cambria"/>
                <a:ea typeface="Cambria"/>
                <a:cs typeface="Cambria"/>
                <a:sym typeface="Cambria"/>
              </a:rPr>
              <a:t>	        </a:t>
            </a:r>
            <a:endParaRPr dirty="0"/>
          </a:p>
          <a:p>
            <a:pPr marL="457200" indent="-457200">
              <a:lnSpc>
                <a:spcPct val="120000"/>
              </a:lnSpc>
              <a:spcBef>
                <a:spcPts val="0"/>
              </a:spcBef>
              <a:buClr>
                <a:srgbClr val="932A1D"/>
              </a:buClr>
              <a:buSzPts val="3300"/>
              <a:buFont typeface="Arial"/>
              <a:buChar char="•"/>
            </a:pPr>
            <a:r>
              <a:rPr lang="en-US" sz="3000" dirty="0">
                <a:latin typeface="Cambria"/>
                <a:ea typeface="Cambria"/>
                <a:cs typeface="Cambria"/>
                <a:sym typeface="Cambria"/>
              </a:rPr>
              <a:t>Persuade		</a:t>
            </a:r>
            <a:endParaRPr dirty="0"/>
          </a:p>
          <a:p>
            <a:pPr marL="457200" indent="-457200">
              <a:lnSpc>
                <a:spcPct val="120000"/>
              </a:lnSpc>
              <a:spcBef>
                <a:spcPts val="0"/>
              </a:spcBef>
              <a:buClr>
                <a:srgbClr val="932A1D"/>
              </a:buClr>
              <a:buSzPts val="3300"/>
              <a:buFont typeface="Arial"/>
              <a:buChar char="•"/>
            </a:pPr>
            <a:r>
              <a:rPr lang="en-US" sz="3000" dirty="0">
                <a:latin typeface="Cambria"/>
                <a:ea typeface="Cambria"/>
                <a:cs typeface="Cambria"/>
                <a:sym typeface="Cambria"/>
              </a:rPr>
              <a:t>Expose</a:t>
            </a:r>
            <a:endParaRPr dirty="0"/>
          </a:p>
          <a:p>
            <a:pPr marL="457200" indent="-457200">
              <a:lnSpc>
                <a:spcPct val="120000"/>
              </a:lnSpc>
              <a:spcBef>
                <a:spcPts val="0"/>
              </a:spcBef>
              <a:buClr>
                <a:srgbClr val="932A1D"/>
              </a:buClr>
              <a:buSzPts val="3300"/>
              <a:buFont typeface="Arial"/>
              <a:buChar char="•"/>
            </a:pPr>
            <a:r>
              <a:rPr lang="en-US" sz="3000" dirty="0">
                <a:latin typeface="Cambria"/>
                <a:ea typeface="Cambria"/>
                <a:cs typeface="Cambria"/>
                <a:sym typeface="Cambria"/>
              </a:rPr>
              <a:t>Inspire</a:t>
            </a:r>
            <a:endParaRPr dirty="0"/>
          </a:p>
          <a:p>
            <a:pPr marL="457200" indent="0">
              <a:lnSpc>
                <a:spcPct val="120000"/>
              </a:lnSpc>
              <a:spcBef>
                <a:spcPts val="0"/>
              </a:spcBef>
              <a:buSzPts val="1800"/>
              <a:buNone/>
            </a:pPr>
            <a:endParaRPr sz="3000" dirty="0">
              <a:solidFill>
                <a:srgbClr val="3F3F3F"/>
              </a:solidFill>
              <a:latin typeface="Cambria"/>
              <a:ea typeface="Cambria"/>
              <a:cs typeface="Cambria"/>
              <a:sym typeface="Cambria"/>
            </a:endParaRPr>
          </a:p>
        </p:txBody>
      </p:sp>
      <p:sp>
        <p:nvSpPr>
          <p:cNvPr id="267" name="Google Shape;267;p6"/>
          <p:cNvSpPr/>
          <p:nvPr/>
        </p:nvSpPr>
        <p:spPr>
          <a:xfrm>
            <a:off x="6119292" y="1356700"/>
            <a:ext cx="157941" cy="440022"/>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
        <p:nvSpPr>
          <p:cNvPr id="269" name="Google Shape;269;p6"/>
          <p:cNvSpPr/>
          <p:nvPr/>
        </p:nvSpPr>
        <p:spPr>
          <a:xfrm>
            <a:off x="3583025" y="387400"/>
            <a:ext cx="5212200" cy="969300"/>
          </a:xfrm>
          <a:prstGeom prst="rect">
            <a:avLst/>
          </a:prstGeom>
          <a:solidFill>
            <a:srgbClr val="884070"/>
          </a:solidFill>
          <a:ln>
            <a:noFill/>
          </a:ln>
        </p:spPr>
        <p:txBody>
          <a:bodyPr spcFirstLastPara="1" wrap="square" lIns="91425" tIns="91425" rIns="91425" bIns="91425" anchor="ctr" anchorCtr="0">
            <a:noAutofit/>
          </a:bodyPr>
          <a:lstStyle/>
          <a:p>
            <a:pPr>
              <a:buSzPts val="1400"/>
            </a:pPr>
            <a:endParaRPr/>
          </a:p>
        </p:txBody>
      </p:sp>
      <p:sp>
        <p:nvSpPr>
          <p:cNvPr id="270" name="Google Shape;270;p6"/>
          <p:cNvSpPr txBox="1"/>
          <p:nvPr/>
        </p:nvSpPr>
        <p:spPr>
          <a:xfrm>
            <a:off x="3583025" y="387400"/>
            <a:ext cx="5212200" cy="969300"/>
          </a:xfrm>
          <a:prstGeom prst="rect">
            <a:avLst/>
          </a:prstGeom>
          <a:noFill/>
          <a:ln>
            <a:noFill/>
          </a:ln>
          <a:effectLst>
            <a:outerShdw blurRad="57150" dist="19050" dir="5400000" algn="bl" rotWithShape="0">
              <a:srgbClr val="000000">
                <a:alpha val="47843"/>
              </a:srgbClr>
            </a:outerShdw>
          </a:effectLst>
        </p:spPr>
        <p:txBody>
          <a:bodyPr spcFirstLastPara="1" wrap="square" lIns="12700" tIns="12700" rIns="12700" bIns="12700" anchor="ctr" anchorCtr="0">
            <a:noAutofit/>
          </a:bodyPr>
          <a:lstStyle/>
          <a:p>
            <a:pPr algn="ctr">
              <a:lnSpc>
                <a:spcPct val="90000"/>
              </a:lnSpc>
              <a:buClr>
                <a:schemeClr val="lt1"/>
              </a:buClr>
              <a:buSzPts val="500"/>
            </a:pPr>
            <a:r>
              <a:rPr lang="en-US" sz="6500" b="1">
                <a:solidFill>
                  <a:schemeClr val="lt1"/>
                </a:solidFill>
                <a:latin typeface="Century Gothic"/>
                <a:ea typeface="Century Gothic"/>
                <a:cs typeface="Century Gothic"/>
                <a:sym typeface="Century Gothic"/>
              </a:rPr>
              <a:t>PLATFORM</a:t>
            </a:r>
            <a:endParaRPr sz="6500"/>
          </a:p>
        </p:txBody>
      </p:sp>
      <p:sp>
        <p:nvSpPr>
          <p:cNvPr id="273" name="Google Shape;273;p6"/>
          <p:cNvSpPr/>
          <p:nvPr/>
        </p:nvSpPr>
        <p:spPr>
          <a:xfrm>
            <a:off x="5167082" y="1736921"/>
            <a:ext cx="2220300" cy="867300"/>
          </a:xfrm>
          <a:prstGeom prst="rect">
            <a:avLst/>
          </a:prstGeom>
          <a:solidFill>
            <a:srgbClr val="884070"/>
          </a:solidFill>
          <a:ln>
            <a:noFill/>
          </a:ln>
        </p:spPr>
        <p:txBody>
          <a:bodyPr spcFirstLastPara="1" wrap="square" lIns="91425" tIns="91425" rIns="91425" bIns="91425" anchor="ctr" anchorCtr="0">
            <a:noAutofit/>
          </a:bodyPr>
          <a:lstStyle/>
          <a:p>
            <a:pPr>
              <a:buSzPts val="1400"/>
            </a:pPr>
            <a:endParaRPr/>
          </a:p>
        </p:txBody>
      </p:sp>
      <p:sp>
        <p:nvSpPr>
          <p:cNvPr id="274" name="Google Shape;274;p6"/>
          <p:cNvSpPr txBox="1"/>
          <p:nvPr/>
        </p:nvSpPr>
        <p:spPr>
          <a:xfrm>
            <a:off x="5167082" y="1736921"/>
            <a:ext cx="2220300" cy="867300"/>
          </a:xfrm>
          <a:prstGeom prst="rect">
            <a:avLst/>
          </a:prstGeom>
          <a:noFill/>
          <a:ln>
            <a:noFill/>
          </a:ln>
          <a:effectLst>
            <a:outerShdw blurRad="57150" dist="19050" dir="5400000" algn="bl" rotWithShape="0">
              <a:srgbClr val="000000">
                <a:alpha val="47843"/>
              </a:srgbClr>
            </a:outerShdw>
          </a:effectLst>
        </p:spPr>
        <p:txBody>
          <a:bodyPr spcFirstLastPara="1" wrap="square" lIns="10150" tIns="10150" rIns="10150" bIns="10150" anchor="ctr" anchorCtr="0">
            <a:noAutofit/>
          </a:bodyPr>
          <a:lstStyle/>
          <a:p>
            <a:pPr algn="ctr">
              <a:lnSpc>
                <a:spcPct val="90000"/>
              </a:lnSpc>
              <a:buClr>
                <a:schemeClr val="lt1"/>
              </a:buClr>
              <a:buSzPts val="400"/>
            </a:pPr>
            <a:r>
              <a:rPr lang="en-US" sz="2500" b="1" dirty="0">
                <a:solidFill>
                  <a:schemeClr val="lt1"/>
                </a:solidFill>
                <a:latin typeface="Cambria"/>
                <a:ea typeface="Cambria"/>
                <a:cs typeface="Cambria"/>
                <a:sym typeface="Cambria"/>
              </a:rPr>
              <a:t>Persuasive</a:t>
            </a:r>
            <a:endParaRPr sz="2500" b="1" dirty="0">
              <a:latin typeface="Cambria"/>
              <a:ea typeface="Cambria"/>
              <a:cs typeface="Cambria"/>
              <a:sym typeface="Cambria"/>
            </a:endParaRPr>
          </a:p>
        </p:txBody>
      </p:sp>
      <p:sp>
        <p:nvSpPr>
          <p:cNvPr id="277" name="Google Shape;277;p6"/>
          <p:cNvSpPr txBox="1"/>
          <p:nvPr/>
        </p:nvSpPr>
        <p:spPr>
          <a:xfrm>
            <a:off x="2713575" y="2685600"/>
            <a:ext cx="7593300" cy="996600"/>
          </a:xfrm>
          <a:prstGeom prst="rect">
            <a:avLst/>
          </a:prstGeom>
          <a:noFill/>
          <a:ln>
            <a:noFill/>
          </a:ln>
        </p:spPr>
        <p:txBody>
          <a:bodyPr spcFirstLastPara="1" wrap="square" lIns="91425" tIns="91425" rIns="91425" bIns="91425" anchor="ctr" anchorCtr="0">
            <a:noAutofit/>
          </a:bodyPr>
          <a:lstStyle/>
          <a:p>
            <a:pPr>
              <a:buSzPts val="3000"/>
            </a:pPr>
            <a:r>
              <a:rPr lang="en-US" sz="3000">
                <a:solidFill>
                  <a:srgbClr val="3F3F3F"/>
                </a:solidFill>
                <a:latin typeface="Cambria"/>
                <a:ea typeface="Cambria"/>
                <a:cs typeface="Cambria"/>
                <a:sym typeface="Cambria"/>
              </a:rPr>
              <a:t>A prepared speech, written and memorized by the competitor 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5">
                                            <p:txEl>
                                              <p:pRg st="1" end="1"/>
                                            </p:txEl>
                                          </p:spTgt>
                                        </p:tgtEl>
                                        <p:attrNameLst>
                                          <p:attrName>style.visibility</p:attrName>
                                        </p:attrNameLst>
                                      </p:cBhvr>
                                      <p:to>
                                        <p:strVal val="visible"/>
                                      </p:to>
                                    </p:set>
                                    <p:animEffect transition="in" filter="fade">
                                      <p:cBhvr>
                                        <p:cTn id="10" dur="500"/>
                                        <p:tgtEl>
                                          <p:spTgt spid="2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5">
                                            <p:txEl>
                                              <p:pRg st="2" end="2"/>
                                            </p:txEl>
                                          </p:spTgt>
                                        </p:tgtEl>
                                        <p:attrNameLst>
                                          <p:attrName>style.visibility</p:attrName>
                                        </p:attrNameLst>
                                      </p:cBhvr>
                                      <p:to>
                                        <p:strVal val="visible"/>
                                      </p:to>
                                    </p:set>
                                    <p:animEffect transition="in" filter="fade">
                                      <p:cBhvr>
                                        <p:cTn id="13" dur="500"/>
                                        <p:tgtEl>
                                          <p:spTgt spid="26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5">
                                            <p:txEl>
                                              <p:pRg st="3" end="3"/>
                                            </p:txEl>
                                          </p:spTgt>
                                        </p:tgtEl>
                                        <p:attrNameLst>
                                          <p:attrName>style.visibility</p:attrName>
                                        </p:attrNameLst>
                                      </p:cBhvr>
                                      <p:to>
                                        <p:strVal val="visible"/>
                                      </p:to>
                                    </p:set>
                                    <p:animEffect transition="in" filter="fade">
                                      <p:cBhvr>
                                        <p:cTn id="16" dur="500"/>
                                        <p:tgtEl>
                                          <p:spTgt spid="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
          <p:cNvSpPr txBox="1"/>
          <p:nvPr/>
        </p:nvSpPr>
        <p:spPr>
          <a:xfrm>
            <a:off x="3517125" y="2517050"/>
            <a:ext cx="6234600" cy="3192000"/>
          </a:xfrm>
          <a:prstGeom prst="rect">
            <a:avLst/>
          </a:prstGeom>
          <a:noFill/>
          <a:ln>
            <a:noFill/>
          </a:ln>
        </p:spPr>
        <p:txBody>
          <a:bodyPr spcFirstLastPara="1" wrap="square" lIns="91425" tIns="45700" rIns="91425" bIns="45700" anchor="t" anchorCtr="0">
            <a:noAutofit/>
          </a:bodyPr>
          <a:lstStyle/>
          <a:p>
            <a:pPr marL="457200" indent="-457200">
              <a:buClr>
                <a:srgbClr val="932A1D"/>
              </a:buClr>
              <a:buSzPts val="3080"/>
              <a:buFont typeface="Arial"/>
              <a:buChar char="•"/>
            </a:pPr>
            <a:r>
              <a:rPr lang="en-US" sz="2800" dirty="0">
                <a:solidFill>
                  <a:srgbClr val="3F3F3F"/>
                </a:solidFill>
                <a:latin typeface="Cambria"/>
                <a:ea typeface="Cambria"/>
                <a:cs typeface="Cambria"/>
                <a:sym typeface="Cambria"/>
              </a:rPr>
              <a:t>Select and analyze a monologue</a:t>
            </a:r>
            <a:endParaRPr sz="2800" dirty="0">
              <a:solidFill>
                <a:srgbClr val="3F3F3F"/>
              </a:solidFill>
              <a:latin typeface="Cambria"/>
              <a:ea typeface="Cambria"/>
              <a:cs typeface="Cambria"/>
              <a:sym typeface="Cambria"/>
            </a:endParaRPr>
          </a:p>
          <a:p>
            <a:pPr marL="457200" indent="-457200">
              <a:buClr>
                <a:srgbClr val="932A1D"/>
              </a:buClr>
              <a:buSzPts val="3080"/>
              <a:buFont typeface="Arial"/>
              <a:buChar char="•"/>
            </a:pPr>
            <a:r>
              <a:rPr lang="en-US" sz="2800" dirty="0">
                <a:solidFill>
                  <a:srgbClr val="3F3F3F"/>
                </a:solidFill>
                <a:latin typeface="Cambria"/>
                <a:ea typeface="Cambria"/>
                <a:cs typeface="Cambria"/>
                <a:sym typeface="Cambria"/>
              </a:rPr>
              <a:t>Bring to life through</a:t>
            </a:r>
            <a:endParaRPr sz="2800" dirty="0">
              <a:solidFill>
                <a:srgbClr val="3F3F3F"/>
              </a:solidFill>
              <a:latin typeface="Cambria"/>
              <a:ea typeface="Cambria"/>
              <a:cs typeface="Cambria"/>
              <a:sym typeface="Cambria"/>
            </a:endParaRPr>
          </a:p>
          <a:p>
            <a:pPr marL="1054100" lvl="1" indent="-457200">
              <a:buClr>
                <a:srgbClr val="932A1D"/>
              </a:buClr>
              <a:buSzPts val="2800"/>
              <a:buFont typeface="Courier New"/>
              <a:buChar char="o"/>
            </a:pPr>
            <a:r>
              <a:rPr lang="en-US" sz="2800" dirty="0">
                <a:solidFill>
                  <a:srgbClr val="3F3F3F"/>
                </a:solidFill>
                <a:latin typeface="Cambria"/>
                <a:ea typeface="Cambria"/>
                <a:cs typeface="Cambria"/>
                <a:sym typeface="Cambria"/>
              </a:rPr>
              <a:t>voice</a:t>
            </a:r>
            <a:endParaRPr sz="2800" dirty="0">
              <a:solidFill>
                <a:srgbClr val="3F3F3F"/>
              </a:solidFill>
              <a:latin typeface="Cambria"/>
              <a:ea typeface="Cambria"/>
              <a:cs typeface="Cambria"/>
              <a:sym typeface="Cambria"/>
            </a:endParaRPr>
          </a:p>
          <a:p>
            <a:pPr marL="1054100" lvl="1" indent="-457200">
              <a:buClr>
                <a:srgbClr val="932A1D"/>
              </a:buClr>
              <a:buSzPts val="2800"/>
              <a:buFont typeface="Courier New"/>
              <a:buChar char="o"/>
            </a:pPr>
            <a:r>
              <a:rPr lang="en-US" sz="2800" dirty="0">
                <a:solidFill>
                  <a:srgbClr val="3F3F3F"/>
                </a:solidFill>
                <a:latin typeface="Cambria"/>
                <a:ea typeface="Cambria"/>
                <a:cs typeface="Cambria"/>
                <a:sym typeface="Cambria"/>
              </a:rPr>
              <a:t>movement</a:t>
            </a:r>
            <a:endParaRPr sz="2800" dirty="0">
              <a:solidFill>
                <a:srgbClr val="3F3F3F"/>
              </a:solidFill>
              <a:latin typeface="Cambria"/>
              <a:ea typeface="Cambria"/>
              <a:cs typeface="Cambria"/>
              <a:sym typeface="Cambria"/>
            </a:endParaRPr>
          </a:p>
          <a:p>
            <a:pPr marL="1054100" lvl="1" indent="-457200">
              <a:buClr>
                <a:srgbClr val="932A1D"/>
              </a:buClr>
              <a:buSzPts val="2800"/>
              <a:buFont typeface="Courier New"/>
              <a:buChar char="o"/>
            </a:pPr>
            <a:r>
              <a:rPr lang="en-US" sz="2800" dirty="0">
                <a:solidFill>
                  <a:srgbClr val="3F3F3F"/>
                </a:solidFill>
                <a:latin typeface="Cambria"/>
                <a:ea typeface="Cambria"/>
                <a:cs typeface="Cambria"/>
                <a:sym typeface="Cambria"/>
              </a:rPr>
              <a:t>facial expression </a:t>
            </a:r>
            <a:endParaRPr dirty="0">
              <a:solidFill>
                <a:schemeClr val="dk1"/>
              </a:solidFill>
            </a:endParaRPr>
          </a:p>
          <a:p>
            <a:pPr marL="457200" indent="-457200">
              <a:buClr>
                <a:srgbClr val="932A1D"/>
              </a:buClr>
              <a:buSzPts val="3080"/>
              <a:buFont typeface="Arial"/>
              <a:buChar char="•"/>
            </a:pPr>
            <a:r>
              <a:rPr lang="en-US" sz="2800" dirty="0">
                <a:solidFill>
                  <a:srgbClr val="3F3F3F"/>
                </a:solidFill>
                <a:latin typeface="Cambria"/>
                <a:ea typeface="Cambria"/>
                <a:cs typeface="Cambria"/>
                <a:sym typeface="Cambria"/>
              </a:rPr>
              <a:t>No costumes or props</a:t>
            </a:r>
            <a:endParaRPr sz="2800" dirty="0">
              <a:solidFill>
                <a:srgbClr val="3F3F3F"/>
              </a:solidFill>
              <a:latin typeface="Cambria"/>
              <a:ea typeface="Cambria"/>
              <a:cs typeface="Cambria"/>
              <a:sym typeface="Cambria"/>
            </a:endParaRPr>
          </a:p>
          <a:p>
            <a:pPr>
              <a:buSzPts val="2800"/>
            </a:pPr>
            <a:endParaRPr sz="2800" dirty="0">
              <a:solidFill>
                <a:srgbClr val="3F3F3F"/>
              </a:solidFill>
              <a:latin typeface="Cambria"/>
              <a:ea typeface="Cambria"/>
              <a:cs typeface="Cambria"/>
              <a:sym typeface="Cambria"/>
            </a:endParaRPr>
          </a:p>
        </p:txBody>
      </p:sp>
      <p:cxnSp>
        <p:nvCxnSpPr>
          <p:cNvPr id="283" name="Google Shape;283;p7"/>
          <p:cNvCxnSpPr/>
          <p:nvPr/>
        </p:nvCxnSpPr>
        <p:spPr>
          <a:xfrm rot="10800000">
            <a:off x="6708950" y="3713850"/>
            <a:ext cx="18300" cy="36900"/>
          </a:xfrm>
          <a:prstGeom prst="straightConnector1">
            <a:avLst/>
          </a:prstGeom>
          <a:noFill/>
          <a:ln w="9525" cap="flat" cmpd="sng">
            <a:solidFill>
              <a:schemeClr val="dk2"/>
            </a:solidFill>
            <a:prstDash val="solid"/>
            <a:round/>
            <a:headEnd type="none" w="sm" len="sm"/>
            <a:tailEnd type="none" w="sm" len="sm"/>
          </a:ln>
        </p:spPr>
      </p:cxnSp>
      <p:sp>
        <p:nvSpPr>
          <p:cNvPr id="289" name="Google Shape;289;p7"/>
          <p:cNvSpPr/>
          <p:nvPr/>
        </p:nvSpPr>
        <p:spPr>
          <a:xfrm>
            <a:off x="2948808" y="451048"/>
            <a:ext cx="6644400" cy="969900"/>
          </a:xfrm>
          <a:prstGeom prst="rect">
            <a:avLst/>
          </a:prstGeom>
          <a:solidFill>
            <a:srgbClr val="19AAB9"/>
          </a:solidFill>
          <a:ln>
            <a:noFill/>
          </a:ln>
          <a:effectLst>
            <a:outerShdw blurRad="38100" dist="25400" dir="5400000" rotWithShape="0">
              <a:srgbClr val="000000">
                <a:alpha val="22745"/>
              </a:srgbClr>
            </a:outerShdw>
          </a:effectLst>
        </p:spPr>
        <p:txBody>
          <a:bodyPr spcFirstLastPara="1" wrap="square" lIns="91425" tIns="91425" rIns="91425" bIns="91425" anchor="ctr" anchorCtr="0">
            <a:noAutofit/>
          </a:bodyPr>
          <a:lstStyle/>
          <a:p>
            <a:pPr>
              <a:buSzPts val="1400"/>
            </a:pPr>
            <a:endParaRPr/>
          </a:p>
        </p:txBody>
      </p:sp>
      <p:sp>
        <p:nvSpPr>
          <p:cNvPr id="290" name="Google Shape;290;p7"/>
          <p:cNvSpPr txBox="1"/>
          <p:nvPr/>
        </p:nvSpPr>
        <p:spPr>
          <a:xfrm>
            <a:off x="2948808" y="451048"/>
            <a:ext cx="6644400" cy="969900"/>
          </a:xfrm>
          <a:prstGeom prst="rect">
            <a:avLst/>
          </a:prstGeom>
          <a:noFill/>
          <a:ln>
            <a:noFill/>
          </a:ln>
          <a:effectLst>
            <a:outerShdw blurRad="57150" dist="19050" dir="5400000" algn="bl" rotWithShape="0">
              <a:srgbClr val="000000">
                <a:alpha val="47843"/>
              </a:srgbClr>
            </a:outerShdw>
          </a:effectLst>
        </p:spPr>
        <p:txBody>
          <a:bodyPr spcFirstLastPara="1" wrap="square" lIns="38100" tIns="38100" rIns="38100" bIns="38100" anchor="ctr" anchorCtr="0">
            <a:noAutofit/>
          </a:bodyPr>
          <a:lstStyle/>
          <a:p>
            <a:pPr algn="ctr">
              <a:lnSpc>
                <a:spcPct val="90000"/>
              </a:lnSpc>
              <a:buSzPts val="1500"/>
            </a:pPr>
            <a:r>
              <a:rPr lang="en-US" sz="6000" b="1">
                <a:solidFill>
                  <a:schemeClr val="lt1"/>
                </a:solidFill>
                <a:latin typeface="Century Gothic"/>
                <a:ea typeface="Century Gothic"/>
                <a:cs typeface="Century Gothic"/>
                <a:sym typeface="Century Gothic"/>
              </a:rPr>
              <a:t>INTERPRETATION</a:t>
            </a:r>
            <a:endParaRPr/>
          </a:p>
        </p:txBody>
      </p:sp>
      <p:sp>
        <p:nvSpPr>
          <p:cNvPr id="293" name="Google Shape;293;p7"/>
          <p:cNvSpPr/>
          <p:nvPr/>
        </p:nvSpPr>
        <p:spPr>
          <a:xfrm>
            <a:off x="5208907" y="1684419"/>
            <a:ext cx="2044800" cy="548700"/>
          </a:xfrm>
          <a:prstGeom prst="rect">
            <a:avLst/>
          </a:prstGeom>
          <a:solidFill>
            <a:srgbClr val="19AAB9"/>
          </a:solidFill>
          <a:ln>
            <a:noFill/>
          </a:ln>
          <a:effectLst>
            <a:outerShdw blurRad="57150" dist="19050" dir="5400000" algn="bl" rotWithShape="0">
              <a:srgbClr val="000000">
                <a:alpha val="47843"/>
              </a:srgbClr>
            </a:outerShdw>
          </a:effectLst>
        </p:spPr>
        <p:txBody>
          <a:bodyPr spcFirstLastPara="1" wrap="square" lIns="91425" tIns="91425" rIns="91425" bIns="91425" anchor="ctr" anchorCtr="0">
            <a:noAutofit/>
          </a:bodyPr>
          <a:lstStyle/>
          <a:p>
            <a:pPr>
              <a:buSzPts val="1400"/>
            </a:pPr>
            <a:endParaRPr/>
          </a:p>
        </p:txBody>
      </p:sp>
      <p:sp>
        <p:nvSpPr>
          <p:cNvPr id="294" name="Google Shape;294;p7"/>
          <p:cNvSpPr txBox="1"/>
          <p:nvPr/>
        </p:nvSpPr>
        <p:spPr>
          <a:xfrm>
            <a:off x="5157169" y="1681746"/>
            <a:ext cx="2044800" cy="548700"/>
          </a:xfrm>
          <a:prstGeom prst="rect">
            <a:avLst/>
          </a:prstGeom>
          <a:noFill/>
          <a:ln>
            <a:noFill/>
          </a:ln>
          <a:effectLst>
            <a:outerShdw blurRad="57150" dist="19050" dir="5400000" algn="bl" rotWithShape="0">
              <a:srgbClr val="000000">
                <a:alpha val="47843"/>
              </a:srgbClr>
            </a:outerShdw>
          </a:effectLst>
        </p:spPr>
        <p:txBody>
          <a:bodyPr spcFirstLastPara="1" wrap="square" lIns="15875" tIns="15875" rIns="15875" bIns="15875" anchor="ctr" anchorCtr="0">
            <a:noAutofit/>
          </a:bodyPr>
          <a:lstStyle/>
          <a:p>
            <a:pPr algn="ctr">
              <a:lnSpc>
                <a:spcPct val="90000"/>
              </a:lnSpc>
              <a:buSzPts val="625"/>
            </a:pPr>
            <a:r>
              <a:rPr lang="en-US" sz="2500" b="1" dirty="0">
                <a:solidFill>
                  <a:schemeClr val="lt1"/>
                </a:solidFill>
                <a:latin typeface="Cambria"/>
                <a:ea typeface="Cambria"/>
                <a:cs typeface="Cambria"/>
                <a:sym typeface="Cambria"/>
              </a:rPr>
              <a:t>Monologue</a:t>
            </a:r>
            <a:endParaRPr dirty="0">
              <a:latin typeface="Cambria"/>
              <a:ea typeface="Cambria"/>
              <a:cs typeface="Cambria"/>
              <a:sym typeface="Cambria"/>
            </a:endParaRPr>
          </a:p>
        </p:txBody>
      </p:sp>
      <p:sp>
        <p:nvSpPr>
          <p:cNvPr id="19" name="Google Shape;222;p5"/>
          <p:cNvSpPr/>
          <p:nvPr/>
        </p:nvSpPr>
        <p:spPr>
          <a:xfrm>
            <a:off x="6179570" y="1420948"/>
            <a:ext cx="91439" cy="252628"/>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txBox="1"/>
          <p:nvPr/>
        </p:nvSpPr>
        <p:spPr>
          <a:xfrm>
            <a:off x="2418368" y="2827224"/>
            <a:ext cx="7944600" cy="3438300"/>
          </a:xfrm>
          <a:prstGeom prst="rect">
            <a:avLst/>
          </a:prstGeom>
          <a:noFill/>
          <a:ln>
            <a:noFill/>
          </a:ln>
        </p:spPr>
        <p:txBody>
          <a:bodyPr spcFirstLastPara="1" wrap="square" lIns="91425" tIns="45700" rIns="91425" bIns="45700" anchor="t" anchorCtr="0">
            <a:noAutofit/>
          </a:bodyPr>
          <a:lstStyle/>
          <a:p>
            <a:pPr marL="457200" indent="-457200">
              <a:lnSpc>
                <a:spcPct val="120000"/>
              </a:lnSpc>
              <a:buClr>
                <a:srgbClr val="932A1D"/>
              </a:buClr>
              <a:buSzPts val="3080"/>
              <a:buFont typeface="Arial"/>
              <a:buChar char="•"/>
            </a:pPr>
            <a:r>
              <a:rPr lang="en-US" sz="2800" dirty="0">
                <a:solidFill>
                  <a:srgbClr val="3F3F3F"/>
                </a:solidFill>
                <a:latin typeface="Cambria"/>
                <a:ea typeface="Cambria"/>
                <a:cs typeface="Cambria"/>
                <a:sym typeface="Cambria"/>
              </a:rPr>
              <a:t>Speech prepared on-site</a:t>
            </a:r>
            <a:endParaRPr dirty="0"/>
          </a:p>
          <a:p>
            <a:pPr marL="457200" indent="-457200">
              <a:lnSpc>
                <a:spcPct val="120000"/>
              </a:lnSpc>
              <a:buClr>
                <a:srgbClr val="932A1D"/>
              </a:buClr>
              <a:buSzPts val="3080"/>
              <a:buFont typeface="Arial"/>
              <a:buChar char="•"/>
            </a:pPr>
            <a:r>
              <a:rPr lang="en-US" sz="2800" dirty="0">
                <a:solidFill>
                  <a:srgbClr val="3F3F3F"/>
                </a:solidFill>
                <a:latin typeface="Cambria"/>
                <a:ea typeface="Cambria"/>
                <a:cs typeface="Cambria"/>
                <a:sym typeface="Cambria"/>
              </a:rPr>
              <a:t>Judges provided a copy of topics/questions</a:t>
            </a:r>
            <a:endParaRPr dirty="0"/>
          </a:p>
          <a:p>
            <a:pPr marL="457200" indent="-457200">
              <a:lnSpc>
                <a:spcPct val="120000"/>
              </a:lnSpc>
              <a:buClr>
                <a:srgbClr val="932A1D"/>
              </a:buClr>
              <a:buSzPts val="3080"/>
              <a:buFont typeface="Arial"/>
              <a:buChar char="•"/>
            </a:pPr>
            <a:r>
              <a:rPr lang="en-US" sz="2800" dirty="0">
                <a:solidFill>
                  <a:srgbClr val="26282A"/>
                </a:solidFill>
                <a:latin typeface="Cambria"/>
                <a:ea typeface="Cambria"/>
                <a:cs typeface="Cambria"/>
                <a:sym typeface="Cambria"/>
              </a:rPr>
              <a:t>Prep time &amp; speaking time varies for each event (Please see the event rules)</a:t>
            </a:r>
            <a:endParaRPr sz="2800" dirty="0">
              <a:solidFill>
                <a:srgbClr val="3F3F3F"/>
              </a:solidFill>
              <a:latin typeface="Cambria"/>
              <a:ea typeface="Cambria"/>
              <a:cs typeface="Cambria"/>
              <a:sym typeface="Cambria"/>
            </a:endParaRPr>
          </a:p>
          <a:p>
            <a:pPr marL="742950" indent="-196850">
              <a:lnSpc>
                <a:spcPct val="120000"/>
              </a:lnSpc>
              <a:buSzPts val="1400"/>
            </a:pPr>
            <a:endParaRPr dirty="0"/>
          </a:p>
          <a:p>
            <a:pPr>
              <a:lnSpc>
                <a:spcPct val="120000"/>
              </a:lnSpc>
              <a:buSzPts val="2720"/>
            </a:pPr>
            <a:endParaRPr sz="2720" dirty="0">
              <a:solidFill>
                <a:srgbClr val="3F3F3F"/>
              </a:solidFill>
              <a:latin typeface="Cambria"/>
              <a:ea typeface="Cambria"/>
              <a:cs typeface="Cambria"/>
              <a:sym typeface="Cambria"/>
            </a:endParaRPr>
          </a:p>
        </p:txBody>
      </p:sp>
      <p:cxnSp>
        <p:nvCxnSpPr>
          <p:cNvPr id="383" name="Google Shape;383;p47"/>
          <p:cNvCxnSpPr/>
          <p:nvPr/>
        </p:nvCxnSpPr>
        <p:spPr>
          <a:xfrm>
            <a:off x="6103786" y="986018"/>
            <a:ext cx="0" cy="434953"/>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cxnSp>
        <p:nvCxnSpPr>
          <p:cNvPr id="385" name="Google Shape;385;p47"/>
          <p:cNvCxnSpPr/>
          <p:nvPr/>
        </p:nvCxnSpPr>
        <p:spPr>
          <a:xfrm>
            <a:off x="5103035" y="1418638"/>
            <a:ext cx="0" cy="434953"/>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cxnSp>
        <p:nvCxnSpPr>
          <p:cNvPr id="386" name="Google Shape;386;p47"/>
          <p:cNvCxnSpPr/>
          <p:nvPr/>
        </p:nvCxnSpPr>
        <p:spPr>
          <a:xfrm>
            <a:off x="7113396" y="1425887"/>
            <a:ext cx="0" cy="434953"/>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sp>
        <p:nvSpPr>
          <p:cNvPr id="388" name="Google Shape;388;p47"/>
          <p:cNvSpPr txBox="1"/>
          <p:nvPr/>
        </p:nvSpPr>
        <p:spPr>
          <a:xfrm>
            <a:off x="2960686" y="164613"/>
            <a:ext cx="6211638" cy="1058545"/>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noAutofit/>
          </a:bodyPr>
          <a:lstStyle/>
          <a:p>
            <a:pPr algn="ctr">
              <a:buClr>
                <a:schemeClr val="lt1"/>
              </a:buClr>
              <a:buSzPts val="7200"/>
            </a:pPr>
            <a:r>
              <a:rPr lang="en-US" sz="6000" b="1">
                <a:solidFill>
                  <a:schemeClr val="lt1"/>
                </a:solidFill>
                <a:latin typeface="Century Gothic"/>
                <a:ea typeface="Century Gothic"/>
                <a:cs typeface="Century Gothic"/>
                <a:sym typeface="Century Gothic"/>
              </a:rPr>
              <a:t>LIMITED PREP</a:t>
            </a:r>
            <a:endParaRPr sz="6000"/>
          </a:p>
        </p:txBody>
      </p:sp>
      <p:sp>
        <p:nvSpPr>
          <p:cNvPr id="389" name="Google Shape;389;p47"/>
          <p:cNvSpPr txBox="1"/>
          <p:nvPr/>
        </p:nvSpPr>
        <p:spPr>
          <a:xfrm>
            <a:off x="6174797" y="1625469"/>
            <a:ext cx="1892808" cy="649224"/>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137150" rIns="91425" bIns="45700" anchor="t" anchorCtr="0">
            <a:noAutofit/>
          </a:bodyPr>
          <a:lstStyle/>
          <a:p>
            <a:pPr algn="ctr">
              <a:buClr>
                <a:schemeClr val="lt1"/>
              </a:buClr>
              <a:buSzPts val="2000"/>
            </a:pPr>
            <a:r>
              <a:rPr lang="en-US" sz="2300" b="1">
                <a:solidFill>
                  <a:schemeClr val="lt1"/>
                </a:solidFill>
                <a:latin typeface="Cambria"/>
                <a:ea typeface="Cambria"/>
                <a:cs typeface="Cambria"/>
                <a:sym typeface="Cambria"/>
              </a:rPr>
              <a:t>Apologetics</a:t>
            </a:r>
            <a:endParaRPr sz="1700"/>
          </a:p>
        </p:txBody>
      </p:sp>
      <p:sp>
        <p:nvSpPr>
          <p:cNvPr id="390" name="Google Shape;390;p47"/>
          <p:cNvSpPr txBox="1"/>
          <p:nvPr/>
        </p:nvSpPr>
        <p:spPr>
          <a:xfrm>
            <a:off x="4168472" y="1620560"/>
            <a:ext cx="1888200" cy="645000"/>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137150" rIns="91425" bIns="45700" anchor="t" anchorCtr="0">
            <a:noAutofit/>
          </a:bodyPr>
          <a:lstStyle/>
          <a:p>
            <a:pPr algn="ctr">
              <a:buClr>
                <a:schemeClr val="lt1"/>
              </a:buClr>
              <a:buSzPts val="2000"/>
            </a:pPr>
            <a:r>
              <a:rPr lang="en-US" sz="2300" b="1">
                <a:solidFill>
                  <a:schemeClr val="lt1"/>
                </a:solidFill>
                <a:latin typeface="Cambria"/>
                <a:ea typeface="Cambria"/>
                <a:cs typeface="Cambria"/>
                <a:sym typeface="Cambria"/>
              </a:rPr>
              <a:t>Impromptu</a:t>
            </a:r>
            <a:endParaRPr sz="2300"/>
          </a:p>
        </p:txBody>
      </p:sp>
      <p:cxnSp>
        <p:nvCxnSpPr>
          <p:cNvPr id="392" name="Google Shape;392;p47"/>
          <p:cNvCxnSpPr/>
          <p:nvPr/>
        </p:nvCxnSpPr>
        <p:spPr>
          <a:xfrm flipV="1">
            <a:off x="5103035" y="1423554"/>
            <a:ext cx="2018166" cy="2332"/>
          </a:xfrm>
          <a:prstGeom prst="straightConnector1">
            <a:avLst/>
          </a:prstGeom>
          <a:noFill/>
          <a:ln w="19050" cap="flat" cmpd="sng">
            <a:solidFill>
              <a:srgbClr val="A5A5A5"/>
            </a:solidFill>
            <a:prstDash val="solid"/>
            <a:round/>
            <a:headEnd type="none" w="sm" len="sm"/>
            <a:tailEnd type="none" w="sm" len="sm"/>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animEffect transition="in" filter="fade">
                                      <p:cBhvr>
                                        <p:cTn id="7" dur="1500"/>
                                        <p:tgtEl>
                                          <p:spTgt spid="3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2">
                                            <p:txEl>
                                              <p:pRg st="1" end="1"/>
                                            </p:txEl>
                                          </p:spTgt>
                                        </p:tgtEl>
                                        <p:attrNameLst>
                                          <p:attrName>style.visibility</p:attrName>
                                        </p:attrNameLst>
                                      </p:cBhvr>
                                      <p:to>
                                        <p:strVal val="visible"/>
                                      </p:to>
                                    </p:set>
                                    <p:animEffect transition="in" filter="fade">
                                      <p:cBhvr>
                                        <p:cTn id="10" dur="1500"/>
                                        <p:tgtEl>
                                          <p:spTgt spid="3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2">
                                            <p:txEl>
                                              <p:pRg st="2" end="2"/>
                                            </p:txEl>
                                          </p:spTgt>
                                        </p:tgtEl>
                                        <p:attrNameLst>
                                          <p:attrName>style.visibility</p:attrName>
                                        </p:attrNameLst>
                                      </p:cBhvr>
                                      <p:to>
                                        <p:strVal val="visible"/>
                                      </p:to>
                                    </p:set>
                                    <p:animEffect transition="in" filter="fade">
                                      <p:cBhvr>
                                        <p:cTn id="13" dur="1500"/>
                                        <p:tgtEl>
                                          <p:spTgt spid="3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10"/>
          <p:cNvSpPr txBox="1"/>
          <p:nvPr/>
        </p:nvSpPr>
        <p:spPr>
          <a:xfrm>
            <a:off x="6174796" y="3035811"/>
            <a:ext cx="1892808" cy="3791421"/>
          </a:xfrm>
          <a:prstGeom prst="rect">
            <a:avLst/>
          </a:prstGeom>
          <a:noFill/>
          <a:ln>
            <a:noFill/>
          </a:ln>
        </p:spPr>
        <p:txBody>
          <a:bodyPr spcFirstLastPara="1" wrap="square" lIns="91425" tIns="91425" rIns="91425" bIns="91425" anchor="t" anchorCtr="0">
            <a:noAutofit/>
          </a:bodyPr>
          <a:lstStyle/>
          <a:p>
            <a:pPr algn="ctr">
              <a:buSzPts val="2400"/>
            </a:pPr>
            <a:r>
              <a:rPr lang="en-US" sz="2400">
                <a:solidFill>
                  <a:srgbClr val="3F3F3F"/>
                </a:solidFill>
                <a:latin typeface="Cambria"/>
                <a:ea typeface="Cambria"/>
                <a:cs typeface="Cambria"/>
                <a:sym typeface="Cambria"/>
              </a:rPr>
              <a:t>Reasonable defense of Biblical truth </a:t>
            </a:r>
            <a:endParaRPr sz="2400">
              <a:solidFill>
                <a:srgbClr val="3F3F3F"/>
              </a:solidFill>
              <a:latin typeface="Cambria"/>
              <a:ea typeface="Cambria"/>
              <a:cs typeface="Cambria"/>
              <a:sym typeface="Cambria"/>
            </a:endParaRPr>
          </a:p>
          <a:p>
            <a:pPr algn="ctr">
              <a:spcBef>
                <a:spcPts val="2500"/>
              </a:spcBef>
              <a:buSzPts val="2400"/>
            </a:pPr>
            <a:r>
              <a:rPr lang="en-US" sz="2400">
                <a:solidFill>
                  <a:srgbClr val="3F3F3F"/>
                </a:solidFill>
                <a:latin typeface="Cambria"/>
                <a:ea typeface="Cambria"/>
                <a:cs typeface="Cambria"/>
                <a:sym typeface="Cambria"/>
              </a:rPr>
              <a:t>May or may not</a:t>
            </a:r>
            <a:r>
              <a:rPr lang="en-US" sz="2400" b="1">
                <a:solidFill>
                  <a:srgbClr val="3F3F3F"/>
                </a:solidFill>
                <a:latin typeface="Cambria"/>
                <a:ea typeface="Cambria"/>
                <a:cs typeface="Cambria"/>
                <a:sym typeface="Cambria"/>
              </a:rPr>
              <a:t> </a:t>
            </a:r>
            <a:r>
              <a:rPr lang="en-US" sz="2400">
                <a:solidFill>
                  <a:srgbClr val="3F3F3F"/>
                </a:solidFill>
                <a:latin typeface="Cambria"/>
                <a:ea typeface="Cambria"/>
                <a:cs typeface="Cambria"/>
                <a:sym typeface="Cambria"/>
              </a:rPr>
              <a:t>be evangelistic </a:t>
            </a:r>
            <a:endParaRPr sz="2400">
              <a:solidFill>
                <a:srgbClr val="3F3F3F"/>
              </a:solidFill>
              <a:latin typeface="Cambria"/>
              <a:ea typeface="Cambria"/>
              <a:cs typeface="Cambria"/>
              <a:sym typeface="Cambria"/>
            </a:endParaRPr>
          </a:p>
          <a:p>
            <a:pPr algn="ctr">
              <a:buClr>
                <a:schemeClr val="dk1"/>
              </a:buClr>
              <a:buSzPts val="1100"/>
            </a:pPr>
            <a:endParaRPr sz="2400">
              <a:solidFill>
                <a:srgbClr val="3F3F3F"/>
              </a:solidFill>
              <a:latin typeface="Cambria"/>
              <a:ea typeface="Cambria"/>
              <a:cs typeface="Cambria"/>
              <a:sym typeface="Cambria"/>
            </a:endParaRPr>
          </a:p>
          <a:p>
            <a:pPr algn="ctr">
              <a:buSzPts val="1400"/>
            </a:pPr>
            <a:endParaRPr/>
          </a:p>
        </p:txBody>
      </p:sp>
      <p:sp>
        <p:nvSpPr>
          <p:cNvPr id="404" name="Google Shape;404;p10"/>
          <p:cNvSpPr/>
          <p:nvPr/>
        </p:nvSpPr>
        <p:spPr>
          <a:xfrm>
            <a:off x="4852218" y="2517749"/>
            <a:ext cx="457200" cy="457200"/>
          </a:xfrm>
          <a:prstGeom prst="downArrow">
            <a:avLst>
              <a:gd name="adj1" fmla="val 50000"/>
              <a:gd name="adj2" fmla="val 50000"/>
            </a:avLst>
          </a:prstGeom>
          <a:solidFill>
            <a:srgbClr val="932A1D"/>
          </a:solidFill>
          <a:ln>
            <a:noFill/>
          </a:ln>
          <a:effectLst>
            <a:outerShdw blurRad="149986" dist="250189" dir="8460000" algn="ctr">
              <a:srgbClr val="000000">
                <a:alpha val="25098"/>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entury Gothic"/>
              <a:ea typeface="Century Gothic"/>
              <a:cs typeface="Century Gothic"/>
              <a:sym typeface="Century Gothic"/>
            </a:endParaRPr>
          </a:p>
        </p:txBody>
      </p:sp>
      <p:sp>
        <p:nvSpPr>
          <p:cNvPr id="405" name="Google Shape;405;p10"/>
          <p:cNvSpPr/>
          <p:nvPr/>
        </p:nvSpPr>
        <p:spPr>
          <a:xfrm>
            <a:off x="6919679" y="2530824"/>
            <a:ext cx="457200" cy="457200"/>
          </a:xfrm>
          <a:prstGeom prst="downArrow">
            <a:avLst>
              <a:gd name="adj1" fmla="val 50000"/>
              <a:gd name="adj2" fmla="val 50000"/>
            </a:avLst>
          </a:prstGeom>
          <a:solidFill>
            <a:srgbClr val="932A1D"/>
          </a:solidFill>
          <a:ln>
            <a:noFill/>
          </a:ln>
          <a:effectLst>
            <a:outerShdw blurRad="149986" dist="250189" dir="8460000" algn="ctr">
              <a:srgbClr val="000000">
                <a:alpha val="25098"/>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entury Gothic"/>
              <a:ea typeface="Century Gothic"/>
              <a:cs typeface="Century Gothic"/>
              <a:sym typeface="Century Gothic"/>
            </a:endParaRPr>
          </a:p>
        </p:txBody>
      </p:sp>
      <p:cxnSp>
        <p:nvCxnSpPr>
          <p:cNvPr id="407" name="Google Shape;407;p10"/>
          <p:cNvCxnSpPr/>
          <p:nvPr/>
        </p:nvCxnSpPr>
        <p:spPr>
          <a:xfrm>
            <a:off x="5078872" y="1418249"/>
            <a:ext cx="0" cy="434953"/>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cxnSp>
        <p:nvCxnSpPr>
          <p:cNvPr id="408" name="Google Shape;408;p10"/>
          <p:cNvCxnSpPr/>
          <p:nvPr/>
        </p:nvCxnSpPr>
        <p:spPr>
          <a:xfrm>
            <a:off x="7117700" y="1418249"/>
            <a:ext cx="0" cy="434953"/>
          </a:xfrm>
          <a:prstGeom prst="straightConnector1">
            <a:avLst/>
          </a:prstGeom>
          <a:noFill/>
          <a:ln w="19050" cap="flat" cmpd="sng">
            <a:solidFill>
              <a:srgbClr val="A5A5A5"/>
            </a:solidFill>
            <a:prstDash val="solid"/>
            <a:round/>
            <a:headEnd type="none" w="sm" len="sm"/>
            <a:tailEnd type="none" w="sm" len="sm"/>
          </a:ln>
          <a:effectLst>
            <a:outerShdw blurRad="57150" dist="19050" dir="5400000" algn="bl" rotWithShape="0">
              <a:srgbClr val="000000">
                <a:alpha val="47843"/>
              </a:srgbClr>
            </a:outerShdw>
          </a:effectLst>
        </p:spPr>
      </p:cxnSp>
      <p:sp>
        <p:nvSpPr>
          <p:cNvPr id="410" name="Google Shape;410;p10"/>
          <p:cNvSpPr txBox="1"/>
          <p:nvPr/>
        </p:nvSpPr>
        <p:spPr>
          <a:xfrm>
            <a:off x="2960686" y="164613"/>
            <a:ext cx="6211638" cy="1058545"/>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noAutofit/>
          </a:bodyPr>
          <a:lstStyle/>
          <a:p>
            <a:pPr algn="ctr">
              <a:buClr>
                <a:schemeClr val="lt1"/>
              </a:buClr>
              <a:buSzPts val="7200"/>
            </a:pPr>
            <a:r>
              <a:rPr lang="en-US" sz="6000" b="1">
                <a:solidFill>
                  <a:schemeClr val="lt1"/>
                </a:solidFill>
                <a:latin typeface="Century Gothic"/>
                <a:ea typeface="Century Gothic"/>
                <a:cs typeface="Century Gothic"/>
                <a:sym typeface="Century Gothic"/>
              </a:rPr>
              <a:t>LIMITED PREP</a:t>
            </a:r>
            <a:endParaRPr sz="6000"/>
          </a:p>
        </p:txBody>
      </p:sp>
      <p:sp>
        <p:nvSpPr>
          <p:cNvPr id="411" name="Google Shape;411;p10"/>
          <p:cNvSpPr txBox="1"/>
          <p:nvPr/>
        </p:nvSpPr>
        <p:spPr>
          <a:xfrm>
            <a:off x="6174797" y="1625469"/>
            <a:ext cx="1892808" cy="649224"/>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137150" rIns="91425" bIns="45700" anchor="t" anchorCtr="0">
            <a:noAutofit/>
          </a:bodyPr>
          <a:lstStyle/>
          <a:p>
            <a:pPr algn="ctr">
              <a:buClr>
                <a:schemeClr val="lt1"/>
              </a:buClr>
              <a:buSzPts val="2000"/>
            </a:pPr>
            <a:r>
              <a:rPr lang="en-US" sz="2300" b="1">
                <a:solidFill>
                  <a:schemeClr val="lt1"/>
                </a:solidFill>
                <a:latin typeface="Cambria"/>
                <a:ea typeface="Cambria"/>
                <a:cs typeface="Cambria"/>
                <a:sym typeface="Cambria"/>
              </a:rPr>
              <a:t>Apologetics</a:t>
            </a:r>
            <a:endParaRPr sz="1700"/>
          </a:p>
        </p:txBody>
      </p:sp>
      <p:sp>
        <p:nvSpPr>
          <p:cNvPr id="412" name="Google Shape;412;p10"/>
          <p:cNvSpPr txBox="1"/>
          <p:nvPr/>
        </p:nvSpPr>
        <p:spPr>
          <a:xfrm>
            <a:off x="4158939" y="1635725"/>
            <a:ext cx="1888200" cy="645000"/>
          </a:xfrm>
          <a:prstGeom prst="rect">
            <a:avLst/>
          </a:prstGeom>
          <a:solidFill>
            <a:srgbClr val="B37C33"/>
          </a:solidFill>
          <a:ln>
            <a:noFill/>
          </a:ln>
          <a:effectLst>
            <a:outerShdw blurRad="57150" dist="19050" dir="5400000" algn="bl" rotWithShape="0">
              <a:srgbClr val="000000">
                <a:alpha val="47843"/>
              </a:srgbClr>
            </a:outerShdw>
          </a:effectLst>
        </p:spPr>
        <p:txBody>
          <a:bodyPr spcFirstLastPara="1" wrap="square" lIns="91425" tIns="137150" rIns="91425" bIns="45700" anchor="t" anchorCtr="0">
            <a:noAutofit/>
          </a:bodyPr>
          <a:lstStyle/>
          <a:p>
            <a:pPr algn="ctr">
              <a:buClr>
                <a:schemeClr val="lt1"/>
              </a:buClr>
              <a:buSzPts val="2000"/>
            </a:pPr>
            <a:r>
              <a:rPr lang="en-US" sz="2300" b="1" dirty="0">
                <a:solidFill>
                  <a:schemeClr val="lt1"/>
                </a:solidFill>
                <a:latin typeface="Cambria"/>
                <a:ea typeface="Cambria"/>
                <a:cs typeface="Cambria"/>
                <a:sym typeface="Cambria"/>
              </a:rPr>
              <a:t>Impromptu</a:t>
            </a:r>
            <a:endParaRPr sz="1700" dirty="0"/>
          </a:p>
        </p:txBody>
      </p:sp>
      <p:cxnSp>
        <p:nvCxnSpPr>
          <p:cNvPr id="414" name="Google Shape;414;p10"/>
          <p:cNvCxnSpPr/>
          <p:nvPr/>
        </p:nvCxnSpPr>
        <p:spPr>
          <a:xfrm flipV="1">
            <a:off x="5074072" y="1424091"/>
            <a:ext cx="2047129" cy="138"/>
          </a:xfrm>
          <a:prstGeom prst="straightConnector1">
            <a:avLst/>
          </a:prstGeom>
          <a:noFill/>
          <a:ln w="19050" cap="flat" cmpd="sng">
            <a:solidFill>
              <a:srgbClr val="A5A5A5"/>
            </a:solidFill>
            <a:prstDash val="solid"/>
            <a:round/>
            <a:headEnd type="none" w="sm" len="sm"/>
            <a:tailEnd type="none" w="sm" len="sm"/>
          </a:ln>
        </p:spPr>
      </p:cxnSp>
      <p:sp>
        <p:nvSpPr>
          <p:cNvPr id="418" name="Google Shape;418;p10"/>
          <p:cNvSpPr txBox="1"/>
          <p:nvPr/>
        </p:nvSpPr>
        <p:spPr>
          <a:xfrm>
            <a:off x="4173697" y="3041814"/>
            <a:ext cx="1892808" cy="3791421"/>
          </a:xfrm>
          <a:prstGeom prst="rect">
            <a:avLst/>
          </a:prstGeom>
          <a:noFill/>
          <a:ln>
            <a:noFill/>
          </a:ln>
        </p:spPr>
        <p:txBody>
          <a:bodyPr spcFirstLastPara="1" wrap="square" lIns="91425" tIns="91425" rIns="91425" bIns="91425" anchor="t" anchorCtr="0">
            <a:noAutofit/>
          </a:bodyPr>
          <a:lstStyle/>
          <a:p>
            <a:pPr algn="ctr">
              <a:buSzPts val="2400"/>
            </a:pPr>
            <a:r>
              <a:rPr lang="en-US" sz="2400">
                <a:solidFill>
                  <a:srgbClr val="3F3F3F"/>
                </a:solidFill>
                <a:latin typeface="Cambria"/>
                <a:ea typeface="Cambria"/>
                <a:cs typeface="Cambria"/>
                <a:sym typeface="Cambria"/>
              </a:rPr>
              <a:t>Wide variety of topics</a:t>
            </a:r>
            <a:endParaRPr sz="2400">
              <a:solidFill>
                <a:srgbClr val="3F3F3F"/>
              </a:solidFill>
              <a:latin typeface="Cambria"/>
              <a:ea typeface="Cambria"/>
              <a:cs typeface="Cambria"/>
              <a:sym typeface="Cambria"/>
            </a:endParaRPr>
          </a:p>
          <a:p>
            <a:pPr algn="ctr">
              <a:spcBef>
                <a:spcPts val="1800"/>
              </a:spcBef>
              <a:buSzPts val="2400"/>
            </a:pPr>
            <a:r>
              <a:rPr lang="en-US" sz="2400" dirty="0">
                <a:solidFill>
                  <a:srgbClr val="3F3F3F"/>
                </a:solidFill>
                <a:latin typeface="Cambria"/>
                <a:ea typeface="Cambria"/>
                <a:cs typeface="Cambria"/>
                <a:sym typeface="Cambria"/>
              </a:rPr>
              <a:t>Completely impromptu</a:t>
            </a:r>
            <a:endParaRPr dirty="0"/>
          </a:p>
        </p:txBody>
      </p:sp>
      <p:sp>
        <p:nvSpPr>
          <p:cNvPr id="31" name="Google Shape;222;p5"/>
          <p:cNvSpPr/>
          <p:nvPr/>
        </p:nvSpPr>
        <p:spPr>
          <a:xfrm>
            <a:off x="6051916" y="1223352"/>
            <a:ext cx="85360" cy="194897"/>
          </a:xfrm>
          <a:custGeom>
            <a:avLst/>
            <a:gdLst/>
            <a:ahLst/>
            <a:cxnLst/>
            <a:rect l="l" t="t" r="r" b="b"/>
            <a:pathLst>
              <a:path w="120000" h="120000" extrusionOk="0">
                <a:moveTo>
                  <a:pt x="60000" y="0"/>
                </a:moveTo>
                <a:lnTo>
                  <a:pt x="60000" y="120000"/>
                </a:lnTo>
              </a:path>
            </a:pathLst>
          </a:custGeom>
          <a:noFill/>
          <a:ln w="15875" cap="rnd" cmpd="sng">
            <a:solidFill>
              <a:srgbClr val="A09697"/>
            </a:solidFill>
            <a:prstDash val="solid"/>
            <a:round/>
            <a:headEnd type="none" w="sm" len="sm"/>
            <a:tailEnd type="none" w="sm" len="sm"/>
          </a:ln>
        </p:spPr>
      </p:sp>
    </p:spTree>
  </p:cSld>
  <p:clrMapOvr>
    <a:masterClrMapping/>
  </p:clrMapOvr>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Speech-Judge-Orientation-2022-2023 (003)</Template>
  <TotalTime>0</TotalTime>
  <Words>3380</Words>
  <Application>Microsoft Office PowerPoint</Application>
  <PresentationFormat>Widescreen</PresentationFormat>
  <Paragraphs>272</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Cambria</vt:lpstr>
      <vt:lpstr>Century Gothic</vt:lpstr>
      <vt:lpstr>Courier New</vt:lpstr>
      <vt:lpstr>Noto Sans Symbols</vt:lpstr>
      <vt:lpstr>playfairdisplay-bold</vt:lpstr>
      <vt:lpstr>Rambla</vt:lpstr>
      <vt:lpstr>Times</vt:lpstr>
      <vt:lpstr>Times New Roman</vt:lpstr>
      <vt:lpstr>Wingdings 3</vt:lpstr>
      <vt:lpstr>Wisp</vt:lpstr>
      <vt:lpstr>Welcome</vt:lpstr>
      <vt:lpstr>Logos Forensics Association…</vt:lpstr>
      <vt:lpstr>Judges…</vt:lpstr>
      <vt:lpstr>The setting…</vt:lpstr>
      <vt:lpstr>The events…</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Diana Higginson</dc:creator>
  <cp:lastModifiedBy>Diana Higginson</cp:lastModifiedBy>
  <cp:revision>1</cp:revision>
  <dcterms:created xsi:type="dcterms:W3CDTF">2023-01-17T19:35:23Z</dcterms:created>
  <dcterms:modified xsi:type="dcterms:W3CDTF">2023-01-17T19:36:12Z</dcterms:modified>
</cp:coreProperties>
</file>